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4" r:id="rId4"/>
    <p:sldMasterId id="2147483667" r:id="rId5"/>
  </p:sldMasterIdLst>
  <p:notesMasterIdLst>
    <p:notesMasterId r:id="rId19"/>
  </p:notesMasterIdLst>
  <p:handoutMasterIdLst>
    <p:handoutMasterId r:id="rId20"/>
  </p:handoutMasterIdLst>
  <p:sldIdLst>
    <p:sldId id="444" r:id="rId6"/>
    <p:sldId id="374" r:id="rId7"/>
    <p:sldId id="387" r:id="rId8"/>
    <p:sldId id="541" r:id="rId9"/>
    <p:sldId id="558" r:id="rId10"/>
    <p:sldId id="479" r:id="rId11"/>
    <p:sldId id="551" r:id="rId12"/>
    <p:sldId id="477" r:id="rId13"/>
    <p:sldId id="480" r:id="rId14"/>
    <p:sldId id="481" r:id="rId15"/>
    <p:sldId id="550" r:id="rId16"/>
    <p:sldId id="567" r:id="rId17"/>
    <p:sldId id="568" r:id="rId18"/>
  </p:sldIdLst>
  <p:sldSz cx="9906000" cy="6858000" type="A4"/>
  <p:notesSz cx="6797675" cy="9926638"/>
  <p:embeddedFontLst>
    <p:embeddedFont>
      <p:font typeface="ABeeZee" panose="020B0604020202020204" charset="0"/>
      <p:regular r:id="rId21"/>
    </p:embeddedFont>
    <p:embeddedFont>
      <p:font typeface="Roboto" panose="02000000000000000000" pitchFamily="2" charset="0"/>
      <p:regular r:id="rId22"/>
      <p:bold r:id="rId23"/>
      <p:italic r:id="rId24"/>
      <p:boldItalic r:id="rId25"/>
    </p:embeddedFont>
    <p:embeddedFont>
      <p:font typeface="United Curriculum" panose="020B0604020202020204" charset="0"/>
      <p:regular r:id="rId26"/>
      <p:bold r:id="rId27"/>
      <p:italic r:id="rId28"/>
      <p:boldItalic r:id="rId2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54EB606-1E47-40C8-AB44-EFDC72FD60BB}">
          <p14:sldIdLst>
            <p14:sldId id="444"/>
          </p14:sldIdLst>
        </p14:section>
        <p14:section name="Principles" id="{25543592-7B2E-4D90-ADCC-1203C380C0C2}">
          <p14:sldIdLst>
            <p14:sldId id="374"/>
            <p14:sldId id="387"/>
          </p14:sldIdLst>
        </p14:section>
        <p14:section name="Summary" id="{7B2F8B80-6FB2-4AB1-832F-2524794D112F}">
          <p14:sldIdLst>
            <p14:sldId id="541"/>
            <p14:sldId id="558"/>
            <p14:sldId id="479"/>
            <p14:sldId id="551"/>
            <p14:sldId id="477"/>
            <p14:sldId id="480"/>
            <p14:sldId id="481"/>
            <p14:sldId id="550"/>
          </p14:sldIdLst>
        </p14:section>
        <p14:section name="EYFS" id="{3EBE5A6B-6257-48C2-AED7-5E98FB3AF3EE}">
          <p14:sldIdLst>
            <p14:sldId id="567"/>
            <p14:sldId id="56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80BB4E-2060-70EB-6754-BFE88E52CB0A}" name="Ellen Counter" initials="EC" userId="S::ellen.counter@unitedlearning.org.uk::86f99226-8081-468c-8cb1-e073dbf468e1" providerId="AD"/>
  <p188:author id="{84FAD479-02D9-AE1D-96CE-0E81AC46F11F}" name="Faye Johnson" initials="FJ" userId="S::faye.johnson@unitedlearning.org.uk::d8615b50-3036-4b21-8316-81c27d61a7ed" providerId="AD"/>
  <p188:author id="{D22F5A8E-CD90-93A0-3857-EC58F46BBE9D}" name="Katie Gooch" initials="KG" userId="S::Katie.Gooch@unitedlearning.org.uk::899796ce-4bd8-4aee-bdc7-4fdd8267e4f4" providerId="AD"/>
  <p188:author id="{F2D917CC-A763-527E-2A3C-742A6E05BAE8}" name="Sarah Philpot" initials="SP" userId="S::sarah.philpot@unitedlearning.org.uk::309dc0b5-136b-4828-b24f-8b42f6e020b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 id="2" name="Jessica Quinn" initials="JQ" lastIdx="7" clrIdx="1">
    <p:extLst>
      <p:ext uri="{19B8F6BF-5375-455C-9EA6-DF929625EA0E}">
        <p15:presenceInfo xmlns:p15="http://schemas.microsoft.com/office/powerpoint/2012/main" userId="S::Jessica.Quinn@unitedlearning.org.uk::8a95f2e1-9608-4c55-8128-be797539c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9C64"/>
    <a:srgbClr val="000000"/>
    <a:srgbClr val="0000FF"/>
    <a:srgbClr val="D9EBD9"/>
    <a:srgbClr val="FCE1C3"/>
    <a:srgbClr val="BFE3EF"/>
    <a:srgbClr val="8262A6"/>
    <a:srgbClr val="E6E6E6"/>
    <a:srgbClr val="B4A1CA"/>
    <a:srgbClr val="C2C2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0A075A-4999-B816-1C88-F3201F622E4E}" v="10" dt="2026-07-14T08:13:37.3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01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1.fntdata"/><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5.fntdata"/><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29" Type="http://schemas.openxmlformats.org/officeDocument/2006/relationships/font" Target="fonts/font9.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4.fntdata"/><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3.fntdata"/><Relationship Id="rId28" Type="http://schemas.openxmlformats.org/officeDocument/2006/relationships/font" Target="fonts/font8.fntdata"/><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commentAuthors" Target="commentAuthors.xml"/><Relationship Id="rId35" Type="http://schemas.microsoft.com/office/2015/10/relationships/revisionInfo" Target="revisionInfo.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1"/>
            <a:ext cx="2945659" cy="49805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50443" y="1"/>
            <a:ext cx="2945659" cy="498055"/>
          </a:xfrm>
          <a:prstGeom prst="rect">
            <a:avLst/>
          </a:prstGeom>
        </p:spPr>
        <p:txBody>
          <a:bodyPr vert="horz" lIns="91440" tIns="45720" rIns="91440" bIns="45720" rtlCol="0"/>
          <a:lstStyle>
            <a:lvl1pPr algn="r">
              <a:defRPr sz="1200"/>
            </a:lvl1pPr>
          </a:lstStyle>
          <a:p>
            <a:fld id="{F4BB0CAA-05EE-4C9B-87E1-B84DD3F9BCC4}" type="datetimeFigureOut">
              <a:rPr lang="en-GB" smtClean="0"/>
              <a:t>14/07/2026</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9428584"/>
            <a:ext cx="2945659" cy="49805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50443" y="9428584"/>
            <a:ext cx="2945659" cy="498054"/>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1"/>
            <a:ext cx="2945659" cy="498055"/>
          </a:xfrm>
          <a:prstGeom prst="rect">
            <a:avLst/>
          </a:prstGeom>
        </p:spPr>
        <p:txBody>
          <a:bodyPr vert="horz" lIns="91440" tIns="45720" rIns="91440" bIns="45720" rtlCol="0"/>
          <a:lstStyle>
            <a:lvl1pPr algn="r">
              <a:defRPr sz="1200"/>
            </a:lvl1pPr>
          </a:lstStyle>
          <a:p>
            <a:fld id="{C6CD3110-32D0-4452-834B-9411AA728368}" type="datetimeFigureOut">
              <a:rPr lang="en-GB" smtClean="0"/>
              <a:t>14/07/2026</a:t>
            </a:fld>
            <a:endParaRPr lang="en-GB"/>
          </a:p>
        </p:txBody>
      </p:sp>
      <p:sp>
        <p:nvSpPr>
          <p:cNvPr id="4" name="Slide Image Placeholder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2CF7F3D-A76E-462C-91BC-6AD2B2EFE72A}" type="slidenum">
              <a:rPr lang="en-GB" smtClean="0"/>
              <a:t>1</a:t>
            </a:fld>
            <a:endParaRPr lang="en-GB"/>
          </a:p>
        </p:txBody>
      </p:sp>
    </p:spTree>
    <p:extLst>
      <p:ext uri="{BB962C8B-B14F-4D97-AF65-F5344CB8AC3E}">
        <p14:creationId xmlns:p14="http://schemas.microsoft.com/office/powerpoint/2010/main" val="36268620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B9838CD0-0626-4A28-B004-F509C6BF3056}"/>
              </a:ext>
            </a:extLst>
          </p:cNvPr>
          <p:cNvSpPr/>
          <p:nvPr userDrawn="1"/>
        </p:nvSpPr>
        <p:spPr>
          <a:xfrm>
            <a:off x="-15314" y="275918"/>
            <a:ext cx="9271074" cy="933964"/>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2" name="Rectangle 11">
            <a:extLst>
              <a:ext uri="{FF2B5EF4-FFF2-40B4-BE49-F238E27FC236}">
                <a16:creationId xmlns:a16="http://schemas.microsoft.com/office/drawing/2014/main" id="{2B780003-00DD-4595-9E44-33DCE8987FF6}"/>
              </a:ext>
            </a:extLst>
          </p:cNvPr>
          <p:cNvSpPr/>
          <p:nvPr userDrawn="1"/>
        </p:nvSpPr>
        <p:spPr>
          <a:xfrm rot="5400000">
            <a:off x="6309621" y="3247908"/>
            <a:ext cx="6866877"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6" name="Rectangle 2">
            <a:extLst>
              <a:ext uri="{FF2B5EF4-FFF2-40B4-BE49-F238E27FC236}">
                <a16:creationId xmlns:a16="http://schemas.microsoft.com/office/drawing/2014/main" id="{333A7B9E-DC17-43CF-8093-3192937D4031}"/>
              </a:ext>
            </a:extLst>
          </p:cNvPr>
          <p:cNvSpPr/>
          <p:nvPr userDrawn="1"/>
        </p:nvSpPr>
        <p:spPr>
          <a:xfrm rot="10800000" flipH="1" flipV="1">
            <a:off x="-10158" y="5276446"/>
            <a:ext cx="3139438" cy="866547"/>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1443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1443" y="0"/>
                </a:lnTo>
                <a:lnTo>
                  <a:pt x="6901416" y="866547"/>
                </a:lnTo>
                <a:lnTo>
                  <a:pt x="0" y="86654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pic>
        <p:nvPicPr>
          <p:cNvPr id="7" name="Picture 6">
            <a:extLst>
              <a:ext uri="{FF2B5EF4-FFF2-40B4-BE49-F238E27FC236}">
                <a16:creationId xmlns:a16="http://schemas.microsoft.com/office/drawing/2014/main" id="{304EEB8C-27D4-467D-A071-6C028CDF1C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811" y="5381440"/>
            <a:ext cx="2493010" cy="636237"/>
          </a:xfrm>
          <a:prstGeom prst="rect">
            <a:avLst/>
          </a:prstGeom>
        </p:spPr>
      </p:pic>
      <p:sp>
        <p:nvSpPr>
          <p:cNvPr id="14" name="Freeform: Shape 13">
            <a:extLst>
              <a:ext uri="{FF2B5EF4-FFF2-40B4-BE49-F238E27FC236}">
                <a16:creationId xmlns:a16="http://schemas.microsoft.com/office/drawing/2014/main" id="{0EFCA842-1115-4049-BCE7-1E58DFD1215B}"/>
              </a:ext>
            </a:extLst>
          </p:cNvPr>
          <p:cNvSpPr/>
          <p:nvPr userDrawn="1"/>
        </p:nvSpPr>
        <p:spPr>
          <a:xfrm>
            <a:off x="0" y="2359626"/>
            <a:ext cx="2407920" cy="45127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237159" y="55977"/>
                </a:lnTo>
                <a:lnTo>
                  <a:pt x="1435"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a:r>
              <a:rPr lang="en-US" sz="2000" b="1">
                <a:solidFill>
                  <a:srgbClr val="FFFFFF"/>
                </a:solidFill>
                <a:latin typeface="United Curriculum" pitchFamily="2" charset="0"/>
                <a:ea typeface="Roboto Slab" pitchFamily="2" charset="0"/>
              </a:rPr>
              <a:t>For Teachers</a:t>
            </a:r>
            <a:endParaRPr lang="en-GB" sz="2400" b="1">
              <a:solidFill>
                <a:srgbClr val="FFFFFF"/>
              </a:solidFill>
              <a:latin typeface="United Curriculum" pitchFamily="2" charset="0"/>
              <a:ea typeface="Roboto Slab" pitchFamily="2" charset="0"/>
            </a:endParaRPr>
          </a:p>
        </p:txBody>
      </p:sp>
      <p:sp>
        <p:nvSpPr>
          <p:cNvPr id="8" name="Freeform: Shape 7">
            <a:extLst>
              <a:ext uri="{FF2B5EF4-FFF2-40B4-BE49-F238E27FC236}">
                <a16:creationId xmlns:a16="http://schemas.microsoft.com/office/drawing/2014/main" id="{0C20CABD-5FA7-4156-B213-F0CA6BA96FAC}"/>
              </a:ext>
            </a:extLst>
          </p:cNvPr>
          <p:cNvSpPr/>
          <p:nvPr userDrawn="1"/>
        </p:nvSpPr>
        <p:spPr>
          <a:xfrm>
            <a:off x="0" y="1420852"/>
            <a:ext cx="5495636" cy="685039"/>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 name="connsiteX0" fmla="*/ 1435 w 8566014"/>
              <a:gd name="connsiteY0" fmla="*/ 7820 h 6431769"/>
              <a:gd name="connsiteX1" fmla="*/ 2567 w 8566014"/>
              <a:gd name="connsiteY1" fmla="*/ 6431769 h 6431769"/>
              <a:gd name="connsiteX2" fmla="*/ 8566014 w 8566014"/>
              <a:gd name="connsiteY2" fmla="*/ 6398949 h 6431769"/>
              <a:gd name="connsiteX3" fmla="*/ 8368737 w 8566014"/>
              <a:gd name="connsiteY3" fmla="*/ 0 h 6431769"/>
              <a:gd name="connsiteX4" fmla="*/ 1435 w 8566014"/>
              <a:gd name="connsiteY4" fmla="*/ 7820 h 6431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31769">
                <a:moveTo>
                  <a:pt x="1435" y="7820"/>
                </a:moveTo>
                <a:cubicBezTo>
                  <a:pt x="-3951" y="2149136"/>
                  <a:pt x="7953" y="4290453"/>
                  <a:pt x="2567" y="6431769"/>
                </a:cubicBezTo>
                <a:lnTo>
                  <a:pt x="8566014" y="6398949"/>
                </a:lnTo>
                <a:lnTo>
                  <a:pt x="8368737" y="0"/>
                </a:lnTo>
                <a:lnTo>
                  <a:pt x="1435" y="782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3232"/>
            <a:endParaRPr lang="en-GB">
              <a:solidFill>
                <a:srgbClr val="56565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538964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Layout 1">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8354347" y="-9236"/>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1" name="Rectangle 20">
            <a:extLst>
              <a:ext uri="{FF2B5EF4-FFF2-40B4-BE49-F238E27FC236}">
                <a16:creationId xmlns:a16="http://schemas.microsoft.com/office/drawing/2014/main" id="{17BBC2DC-4CFC-6EA0-0D13-59CF8F5CEF7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22" name="Straight Connector 21">
            <a:extLst>
              <a:ext uri="{FF2B5EF4-FFF2-40B4-BE49-F238E27FC236}">
                <a16:creationId xmlns:a16="http://schemas.microsoft.com/office/drawing/2014/main" id="{E7A0D05B-DF0C-1ADE-CF37-F8A33880BC76}"/>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198C1E5-177D-546D-2720-CA7A851E0E3A}"/>
              </a:ext>
            </a:extLst>
          </p:cNvPr>
          <p:cNvGrpSpPr/>
          <p:nvPr userDrawn="1"/>
        </p:nvGrpSpPr>
        <p:grpSpPr>
          <a:xfrm>
            <a:off x="-636252" y="6261570"/>
            <a:ext cx="1260323" cy="1192859"/>
            <a:chOff x="-2681662" y="4062078"/>
            <a:chExt cx="2019221" cy="1911133"/>
          </a:xfrm>
        </p:grpSpPr>
        <p:sp>
          <p:nvSpPr>
            <p:cNvPr id="25" name="Arc 24">
              <a:extLst>
                <a:ext uri="{FF2B5EF4-FFF2-40B4-BE49-F238E27FC236}">
                  <a16:creationId xmlns:a16="http://schemas.microsoft.com/office/drawing/2014/main" id="{6619ACD8-6AE8-D768-B52F-34BE54B6067B}"/>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26" name="Picture 25">
              <a:extLst>
                <a:ext uri="{FF2B5EF4-FFF2-40B4-BE49-F238E27FC236}">
                  <a16:creationId xmlns:a16="http://schemas.microsoft.com/office/drawing/2014/main" id="{2C554A93-0703-221E-61BE-AFDF6DD7261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28" name="Text Placeholder 2">
            <a:extLst>
              <a:ext uri="{FF2B5EF4-FFF2-40B4-BE49-F238E27FC236}">
                <a16:creationId xmlns:a16="http://schemas.microsoft.com/office/drawing/2014/main" id="{B3E45DD5-B4DF-B2A7-55D2-A4C585FD42DD}"/>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EYFS</a:t>
            </a:r>
            <a:endParaRPr lang="en-GB" sz="831" b="1">
              <a:ln w="12700">
                <a:noFill/>
              </a:ln>
              <a:solidFill>
                <a:schemeClr val="accent1"/>
              </a:solidFill>
              <a:latin typeface="United Curriculum" pitchFamily="2" charset="0"/>
            </a:endParaRPr>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pic>
        <p:nvPicPr>
          <p:cNvPr id="29" name="Picture 28">
            <a:extLst>
              <a:ext uri="{FF2B5EF4-FFF2-40B4-BE49-F238E27FC236}">
                <a16:creationId xmlns:a16="http://schemas.microsoft.com/office/drawing/2014/main" id="{4EF80FC7-B67E-6CE4-D73B-D56DC6E9A7F5}"/>
              </a:ext>
            </a:extLst>
          </p:cNvPr>
          <p:cNvPicPr>
            <a:picLocks noChangeAspect="1"/>
          </p:cNvPicPr>
          <p:nvPr userDrawn="1"/>
        </p:nvPicPr>
        <p:blipFill rotWithShape="1">
          <a:blip r:embed="rId3"/>
          <a:srcRect l="3242" r="3242"/>
          <a:stretch/>
        </p:blipFill>
        <p:spPr>
          <a:xfrm>
            <a:off x="8638400" y="98613"/>
            <a:ext cx="535936" cy="535936"/>
          </a:xfrm>
          <a:prstGeom prst="ellipse">
            <a:avLst/>
          </a:prstGeom>
        </p:spPr>
      </p:pic>
    </p:spTree>
    <p:extLst>
      <p:ext uri="{BB962C8B-B14F-4D97-AF65-F5344CB8AC3E}">
        <p14:creationId xmlns:p14="http://schemas.microsoft.com/office/powerpoint/2010/main" val="2851205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E8D28F58-D3C9-4831-A6A2-45D69F5FF99D}"/>
              </a:ext>
            </a:extLst>
          </p:cNvPr>
          <p:cNvGrpSpPr/>
          <p:nvPr userDrawn="1"/>
        </p:nvGrpSpPr>
        <p:grpSpPr>
          <a:xfrm>
            <a:off x="8354347" y="-9236"/>
            <a:ext cx="1065321" cy="748952"/>
            <a:chOff x="8354346" y="-8675"/>
            <a:chExt cx="1065321" cy="748952"/>
          </a:xfrm>
        </p:grpSpPr>
        <p:sp>
          <p:nvSpPr>
            <p:cNvPr id="15" name="Freeform: Shape 14">
              <a:extLst>
                <a:ext uri="{FF2B5EF4-FFF2-40B4-BE49-F238E27FC236}">
                  <a16:creationId xmlns:a16="http://schemas.microsoft.com/office/drawing/2014/main" id="{D62ACE61-AEFC-4173-A16A-57A130848E54}"/>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6" name="Oval 15">
              <a:extLst>
                <a:ext uri="{FF2B5EF4-FFF2-40B4-BE49-F238E27FC236}">
                  <a16:creationId xmlns:a16="http://schemas.microsoft.com/office/drawing/2014/main" id="{415CFFFD-D24F-4D34-9237-D76083B5D294}"/>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17" name="Oval 16">
              <a:extLst>
                <a:ext uri="{FF2B5EF4-FFF2-40B4-BE49-F238E27FC236}">
                  <a16:creationId xmlns:a16="http://schemas.microsoft.com/office/drawing/2014/main" id="{1707D217-2AB5-46E8-9C12-4504461C9626}"/>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sp>
        <p:nvSpPr>
          <p:cNvPr id="18" name="Freeform: Shape 17">
            <a:extLst>
              <a:ext uri="{FF2B5EF4-FFF2-40B4-BE49-F238E27FC236}">
                <a16:creationId xmlns:a16="http://schemas.microsoft.com/office/drawing/2014/main" id="{FBFDACAE-FFCA-4540-B02E-7784428003E3}"/>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19" name="Text Placeholder 2">
            <a:extLst>
              <a:ext uri="{FF2B5EF4-FFF2-40B4-BE49-F238E27FC236}">
                <a16:creationId xmlns:a16="http://schemas.microsoft.com/office/drawing/2014/main" id="{4614A73F-E4AA-4E4C-905C-FB87F1B610E4}"/>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7" name="Rectangle 26">
            <a:extLst>
              <a:ext uri="{FF2B5EF4-FFF2-40B4-BE49-F238E27FC236}">
                <a16:creationId xmlns:a16="http://schemas.microsoft.com/office/drawing/2014/main" id="{831734D1-3106-4445-B7AC-84163551E6AB}"/>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24" name="Subtitle 8">
            <a:extLst>
              <a:ext uri="{FF2B5EF4-FFF2-40B4-BE49-F238E27FC236}">
                <a16:creationId xmlns:a16="http://schemas.microsoft.com/office/drawing/2014/main" id="{8A174F1D-FF00-467F-86DC-6D2DDB3AA919}"/>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pic>
        <p:nvPicPr>
          <p:cNvPr id="20" name="Picture 19" descr="Icon&#10;&#10;Description automatically generated">
            <a:extLst>
              <a:ext uri="{FF2B5EF4-FFF2-40B4-BE49-F238E27FC236}">
                <a16:creationId xmlns:a16="http://schemas.microsoft.com/office/drawing/2014/main" id="{72A4943A-6D05-4BE6-987F-E54D8035B2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58653" y="173890"/>
            <a:ext cx="258562" cy="432138"/>
          </a:xfrm>
          <a:prstGeom prst="rect">
            <a:avLst/>
          </a:prstGeom>
        </p:spPr>
      </p:pic>
    </p:spTree>
    <p:extLst>
      <p:ext uri="{BB962C8B-B14F-4D97-AF65-F5344CB8AC3E}">
        <p14:creationId xmlns:p14="http://schemas.microsoft.com/office/powerpoint/2010/main" val="279341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52B61A4-802C-4795-B531-6342DDAAC29F}"/>
              </a:ext>
            </a:extLst>
          </p:cNvPr>
          <p:cNvSpPr/>
          <p:nvPr userDrawn="1"/>
        </p:nvSpPr>
        <p:spPr>
          <a:xfrm rot="5400000">
            <a:off x="6454840" y="3102690"/>
            <a:ext cx="6576440" cy="3533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4" name="Subtitle 8">
            <a:extLst>
              <a:ext uri="{FF2B5EF4-FFF2-40B4-BE49-F238E27FC236}">
                <a16:creationId xmlns:a16="http://schemas.microsoft.com/office/drawing/2014/main" id="{43591439-98C7-4B7A-B4ED-5E7C270C2F7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2039114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3: Autum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957C279-D0FE-4860-935F-C55F4C9B8DA2}"/>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E3AAD540-1946-4354-A148-CE8D031A048B}"/>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1" name="Rectangle 30">
            <a:extLst>
              <a:ext uri="{FF2B5EF4-FFF2-40B4-BE49-F238E27FC236}">
                <a16:creationId xmlns:a16="http://schemas.microsoft.com/office/drawing/2014/main" id="{2D88A2C8-001F-4418-BEF4-1F3EA8701DE2}"/>
              </a:ext>
            </a:extLst>
          </p:cNvPr>
          <p:cNvSpPr/>
          <p:nvPr userDrawn="1"/>
        </p:nvSpPr>
        <p:spPr>
          <a:xfrm rot="5400000">
            <a:off x="6522017" y="3169410"/>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3" name="Rectangle 32">
            <a:extLst>
              <a:ext uri="{FF2B5EF4-FFF2-40B4-BE49-F238E27FC236}">
                <a16:creationId xmlns:a16="http://schemas.microsoft.com/office/drawing/2014/main" id="{9E11304F-8817-4BE7-98BB-236BA6600322}"/>
              </a:ext>
            </a:extLst>
          </p:cNvPr>
          <p:cNvSpPr/>
          <p:nvPr userDrawn="1"/>
        </p:nvSpPr>
        <p:spPr>
          <a:xfrm rot="5400000">
            <a:off x="8650085" y="903193"/>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F63A3CC8-2FBD-4435-B4BD-4B71380E8B37}"/>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2" name="Subtitle 8">
            <a:extLst>
              <a:ext uri="{FF2B5EF4-FFF2-40B4-BE49-F238E27FC236}">
                <a16:creationId xmlns:a16="http://schemas.microsoft.com/office/drawing/2014/main" id="{BC87AE7C-E272-4C92-877F-7950AA0D31F8}"/>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7" name="Group 16">
            <a:extLst>
              <a:ext uri="{FF2B5EF4-FFF2-40B4-BE49-F238E27FC236}">
                <a16:creationId xmlns:a16="http://schemas.microsoft.com/office/drawing/2014/main" id="{FA4AF540-461E-4C74-AB56-6D7AE3C35367}"/>
              </a:ext>
            </a:extLst>
          </p:cNvPr>
          <p:cNvGrpSpPr/>
          <p:nvPr userDrawn="1"/>
        </p:nvGrpSpPr>
        <p:grpSpPr>
          <a:xfrm>
            <a:off x="8354347" y="-9236"/>
            <a:ext cx="1065321" cy="748952"/>
            <a:chOff x="8354346" y="-8675"/>
            <a:chExt cx="1065321" cy="748952"/>
          </a:xfrm>
        </p:grpSpPr>
        <p:sp>
          <p:nvSpPr>
            <p:cNvPr id="19" name="Freeform: Shape 18">
              <a:extLst>
                <a:ext uri="{FF2B5EF4-FFF2-40B4-BE49-F238E27FC236}">
                  <a16:creationId xmlns:a16="http://schemas.microsoft.com/office/drawing/2014/main" id="{1CB0DB5C-2E91-487E-AF2E-8F7BB1577162}"/>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0" name="Oval 19">
              <a:extLst>
                <a:ext uri="{FF2B5EF4-FFF2-40B4-BE49-F238E27FC236}">
                  <a16:creationId xmlns:a16="http://schemas.microsoft.com/office/drawing/2014/main" id="{14609081-4BB6-4192-8ADE-7BB3F8AC58D8}"/>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1" name="Oval 20">
              <a:extLst>
                <a:ext uri="{FF2B5EF4-FFF2-40B4-BE49-F238E27FC236}">
                  <a16:creationId xmlns:a16="http://schemas.microsoft.com/office/drawing/2014/main" id="{2AD09F17-D6D4-44CB-ABD5-ECFCC4CE268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sp>
        <p:nvSpPr>
          <p:cNvPr id="25" name="Text Placeholder 2">
            <a:extLst>
              <a:ext uri="{FF2B5EF4-FFF2-40B4-BE49-F238E27FC236}">
                <a16:creationId xmlns:a16="http://schemas.microsoft.com/office/drawing/2014/main" id="{48E3DC44-F9AE-4744-B5AB-06F3E6E80914}"/>
              </a:ext>
            </a:extLst>
          </p:cNvPr>
          <p:cNvSpPr>
            <a:spLocks noGrp="1"/>
          </p:cNvSpPr>
          <p:nvPr>
            <p:ph type="body" sz="quarter" idx="11" hasCustomPrompt="1"/>
          </p:nvPr>
        </p:nvSpPr>
        <p:spPr>
          <a:xfrm rot="16200000">
            <a:off x="8650096" y="933611"/>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Autumn</a:t>
            </a:r>
            <a:endParaRPr lang="en-GB"/>
          </a:p>
        </p:txBody>
      </p:sp>
      <p:pic>
        <p:nvPicPr>
          <p:cNvPr id="24" name="Picture 23" descr="Icon&#10;&#10;Description automatically generated">
            <a:extLst>
              <a:ext uri="{FF2B5EF4-FFF2-40B4-BE49-F238E27FC236}">
                <a16:creationId xmlns:a16="http://schemas.microsoft.com/office/drawing/2014/main" id="{06E9C0A4-7D48-4A39-898B-CC053CD33C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58653" y="173890"/>
            <a:ext cx="258562" cy="432138"/>
          </a:xfrm>
          <a:prstGeom prst="rect">
            <a:avLst/>
          </a:prstGeom>
        </p:spPr>
      </p:pic>
    </p:spTree>
    <p:extLst>
      <p:ext uri="{BB962C8B-B14F-4D97-AF65-F5344CB8AC3E}">
        <p14:creationId xmlns:p14="http://schemas.microsoft.com/office/powerpoint/2010/main" val="323567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3: Sprin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364F7F9D-7FFB-431D-AF2F-AAC6CC568196}"/>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29" name="Rectangle 28">
            <a:extLst>
              <a:ext uri="{FF2B5EF4-FFF2-40B4-BE49-F238E27FC236}">
                <a16:creationId xmlns:a16="http://schemas.microsoft.com/office/drawing/2014/main" id="{D4262747-9B13-463B-BAA6-FE10F988C00A}"/>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0" name="Rectangle 29">
            <a:extLst>
              <a:ext uri="{FF2B5EF4-FFF2-40B4-BE49-F238E27FC236}">
                <a16:creationId xmlns:a16="http://schemas.microsoft.com/office/drawing/2014/main" id="{567A564C-ACBE-4C14-8D11-6287E4B9EE93}"/>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2" name="Rectangle 31">
            <a:extLst>
              <a:ext uri="{FF2B5EF4-FFF2-40B4-BE49-F238E27FC236}">
                <a16:creationId xmlns:a16="http://schemas.microsoft.com/office/drawing/2014/main" id="{16891E85-5FB5-4F09-A97C-DE406486C7C9}"/>
              </a:ext>
            </a:extLst>
          </p:cNvPr>
          <p:cNvSpPr/>
          <p:nvPr userDrawn="1"/>
        </p:nvSpPr>
        <p:spPr>
          <a:xfrm rot="5400000">
            <a:off x="8649500" y="3094868"/>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5" name="Text Placeholder 2">
            <a:extLst>
              <a:ext uri="{FF2B5EF4-FFF2-40B4-BE49-F238E27FC236}">
                <a16:creationId xmlns:a16="http://schemas.microsoft.com/office/drawing/2014/main" id="{33C5E11F-61BD-46F6-8978-39D5E7EC7E01}"/>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31" name="Subtitle 8">
            <a:extLst>
              <a:ext uri="{FF2B5EF4-FFF2-40B4-BE49-F238E27FC236}">
                <a16:creationId xmlns:a16="http://schemas.microsoft.com/office/drawing/2014/main" id="{FA685C4A-AA2D-41CA-973C-0DFA910EEECC}"/>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19" name="Group 18">
            <a:extLst>
              <a:ext uri="{FF2B5EF4-FFF2-40B4-BE49-F238E27FC236}">
                <a16:creationId xmlns:a16="http://schemas.microsoft.com/office/drawing/2014/main" id="{937BEF76-B4A4-467E-8FD5-59E204D9FA27}"/>
              </a:ext>
            </a:extLst>
          </p:cNvPr>
          <p:cNvGrpSpPr/>
          <p:nvPr userDrawn="1"/>
        </p:nvGrpSpPr>
        <p:grpSpPr>
          <a:xfrm>
            <a:off x="8354347" y="-9236"/>
            <a:ext cx="1065321" cy="748952"/>
            <a:chOff x="8354346" y="-8675"/>
            <a:chExt cx="1065321" cy="748952"/>
          </a:xfrm>
        </p:grpSpPr>
        <p:sp>
          <p:nvSpPr>
            <p:cNvPr id="21" name="Freeform: Shape 20">
              <a:extLst>
                <a:ext uri="{FF2B5EF4-FFF2-40B4-BE49-F238E27FC236}">
                  <a16:creationId xmlns:a16="http://schemas.microsoft.com/office/drawing/2014/main" id="{C656DB94-ADE0-4EF9-94F0-51CBEFF7A4AB}"/>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2" name="Oval 21">
              <a:extLst>
                <a:ext uri="{FF2B5EF4-FFF2-40B4-BE49-F238E27FC236}">
                  <a16:creationId xmlns:a16="http://schemas.microsoft.com/office/drawing/2014/main" id="{55F5DE52-0C96-44D4-AEB2-879F35CA4F9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3" name="Oval 22">
              <a:extLst>
                <a:ext uri="{FF2B5EF4-FFF2-40B4-BE49-F238E27FC236}">
                  <a16:creationId xmlns:a16="http://schemas.microsoft.com/office/drawing/2014/main" id="{CD5E2008-0020-499D-8C20-BBA55A50F563}"/>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sp>
        <p:nvSpPr>
          <p:cNvPr id="24" name="Text Placeholder 2">
            <a:extLst>
              <a:ext uri="{FF2B5EF4-FFF2-40B4-BE49-F238E27FC236}">
                <a16:creationId xmlns:a16="http://schemas.microsoft.com/office/drawing/2014/main" id="{36C1879E-F86C-4C92-87CE-7307A6DB0556}"/>
              </a:ext>
            </a:extLst>
          </p:cNvPr>
          <p:cNvSpPr>
            <a:spLocks noGrp="1"/>
          </p:cNvSpPr>
          <p:nvPr>
            <p:ph type="body" sz="quarter" idx="11" hasCustomPrompt="1"/>
          </p:nvPr>
        </p:nvSpPr>
        <p:spPr>
          <a:xfrm rot="16200000">
            <a:off x="8650096" y="3126649"/>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Spring</a:t>
            </a:r>
            <a:endParaRPr lang="en-GB"/>
          </a:p>
        </p:txBody>
      </p:sp>
      <p:pic>
        <p:nvPicPr>
          <p:cNvPr id="18" name="Picture 17" descr="Icon&#10;&#10;Description automatically generated">
            <a:extLst>
              <a:ext uri="{FF2B5EF4-FFF2-40B4-BE49-F238E27FC236}">
                <a16:creationId xmlns:a16="http://schemas.microsoft.com/office/drawing/2014/main" id="{07A74E93-95E4-463C-BB6A-1CD6254981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58653" y="173890"/>
            <a:ext cx="258562" cy="432138"/>
          </a:xfrm>
          <a:prstGeom prst="rect">
            <a:avLst/>
          </a:prstGeom>
        </p:spPr>
      </p:pic>
    </p:spTree>
    <p:extLst>
      <p:ext uri="{BB962C8B-B14F-4D97-AF65-F5344CB8AC3E}">
        <p14:creationId xmlns:p14="http://schemas.microsoft.com/office/powerpoint/2010/main" val="2496367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3: Summer">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195265FA-A7F8-4502-9C7F-AFAADBF2BAF7}"/>
              </a:ext>
            </a:extLst>
          </p:cNvPr>
          <p:cNvSpPr/>
          <p:nvPr userDrawn="1"/>
        </p:nvSpPr>
        <p:spPr>
          <a:xfrm>
            <a:off x="-15315" y="186280"/>
            <a:ext cx="8124669" cy="553998"/>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467083 w 8566014"/>
              <a:gd name="connsiteY3" fmla="*/ 55984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467083" y="55984"/>
                </a:lnTo>
                <a:lnTo>
                  <a:pt x="1435"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a:solidFill>
                <a:srgbClr val="FFFFFF"/>
              </a:solidFill>
              <a:latin typeface="Roboto" panose="02000000000000000000" pitchFamily="2" charset="0"/>
              <a:ea typeface="Roboto" panose="02000000000000000000" pitchFamily="2" charset="0"/>
            </a:endParaRPr>
          </a:p>
        </p:txBody>
      </p:sp>
      <p:sp>
        <p:nvSpPr>
          <p:cNvPr id="35" name="Rectangle 34">
            <a:extLst>
              <a:ext uri="{FF2B5EF4-FFF2-40B4-BE49-F238E27FC236}">
                <a16:creationId xmlns:a16="http://schemas.microsoft.com/office/drawing/2014/main" id="{7CC29789-1A03-496E-B582-58E8B87FB828}"/>
              </a:ext>
            </a:extLst>
          </p:cNvPr>
          <p:cNvSpPr/>
          <p:nvPr userDrawn="1"/>
        </p:nvSpPr>
        <p:spPr>
          <a:xfrm rot="5400000">
            <a:off x="6522310" y="3168893"/>
            <a:ext cx="6582195" cy="221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6" name="Rectangle 35">
            <a:extLst>
              <a:ext uri="{FF2B5EF4-FFF2-40B4-BE49-F238E27FC236}">
                <a16:creationId xmlns:a16="http://schemas.microsoft.com/office/drawing/2014/main" id="{13FC3646-2EE4-4FAF-90D2-A3928242C367}"/>
              </a:ext>
            </a:extLst>
          </p:cNvPr>
          <p:cNvSpPr/>
          <p:nvPr userDrawn="1"/>
        </p:nvSpPr>
        <p:spPr>
          <a:xfrm rot="5400000">
            <a:off x="6522017" y="3172107"/>
            <a:ext cx="6582195" cy="220633"/>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Roboto" panose="02000000000000000000" pitchFamily="2" charset="0"/>
              <a:ea typeface="Roboto" panose="02000000000000000000" pitchFamily="2" charset="0"/>
            </a:endParaRPr>
          </a:p>
        </p:txBody>
      </p:sp>
      <p:sp>
        <p:nvSpPr>
          <p:cNvPr id="37" name="Rectangle 36">
            <a:extLst>
              <a:ext uri="{FF2B5EF4-FFF2-40B4-BE49-F238E27FC236}">
                <a16:creationId xmlns:a16="http://schemas.microsoft.com/office/drawing/2014/main" id="{8863FDE2-0AD5-46B2-BD0E-E131EEA68CB9}"/>
              </a:ext>
            </a:extLst>
          </p:cNvPr>
          <p:cNvSpPr/>
          <p:nvPr userDrawn="1"/>
        </p:nvSpPr>
        <p:spPr>
          <a:xfrm rot="5400000">
            <a:off x="8649498" y="5296671"/>
            <a:ext cx="2194560" cy="353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pc="50" baseline="0">
              <a:latin typeface="Roboto" panose="02000000000000000000" pitchFamily="2" charset="0"/>
              <a:ea typeface="Roboto" panose="02000000000000000000" pitchFamily="2" charset="0"/>
            </a:endParaRPr>
          </a:p>
        </p:txBody>
      </p:sp>
      <p:sp>
        <p:nvSpPr>
          <p:cNvPr id="16" name="Text Placeholder 2">
            <a:extLst>
              <a:ext uri="{FF2B5EF4-FFF2-40B4-BE49-F238E27FC236}">
                <a16:creationId xmlns:a16="http://schemas.microsoft.com/office/drawing/2014/main" id="{F5FB7B79-1ACF-481C-A9B9-8A0EE7C52C4E}"/>
              </a:ext>
            </a:extLst>
          </p:cNvPr>
          <p:cNvSpPr>
            <a:spLocks noGrp="1"/>
          </p:cNvSpPr>
          <p:nvPr>
            <p:ph type="body" sz="quarter" idx="10" hasCustomPrompt="1"/>
          </p:nvPr>
        </p:nvSpPr>
        <p:spPr>
          <a:xfrm>
            <a:off x="203201" y="234234"/>
            <a:ext cx="7701237" cy="458089"/>
          </a:xfrm>
          <a:prstGeom prst="rect">
            <a:avLst/>
          </a:prstGeom>
        </p:spPr>
        <p:txBody>
          <a:bodyPr anchor="ctr"/>
          <a:lstStyle>
            <a:lvl1pPr marL="0" indent="0">
              <a:lnSpc>
                <a:spcPct val="100000"/>
              </a:lnSpc>
              <a:spcBef>
                <a:spcPts val="0"/>
              </a:spcBef>
              <a:buNone/>
              <a:defRPr sz="3000" b="0" baseline="0">
                <a:ln w="12700">
                  <a:solidFill>
                    <a:schemeClr val="bg2"/>
                  </a:solidFill>
                </a:ln>
                <a:solidFill>
                  <a:schemeClr val="bg2"/>
                </a:solidFill>
                <a:latin typeface="United Curriculum" pitchFamily="2" charset="0"/>
              </a:defRPr>
            </a:lvl1pPr>
            <a:lvl5pPr>
              <a:defRPr/>
            </a:lvl5pPr>
          </a:lstStyle>
          <a:p>
            <a:pPr lvl="0"/>
            <a:r>
              <a:rPr lang="en-US"/>
              <a:t>Enter Title Here</a:t>
            </a:r>
            <a:endParaRPr lang="en-GB"/>
          </a:p>
        </p:txBody>
      </p:sp>
      <p:sp>
        <p:nvSpPr>
          <p:cNvPr id="29" name="Subtitle 8">
            <a:extLst>
              <a:ext uri="{FF2B5EF4-FFF2-40B4-BE49-F238E27FC236}">
                <a16:creationId xmlns:a16="http://schemas.microsoft.com/office/drawing/2014/main" id="{41372C21-26B3-44BF-B17D-BDB4CB837A9E}"/>
              </a:ext>
            </a:extLst>
          </p:cNvPr>
          <p:cNvSpPr txBox="1">
            <a:spLocks/>
          </p:cNvSpPr>
          <p:nvPr userDrawn="1"/>
        </p:nvSpPr>
        <p:spPr>
          <a:xfrm>
            <a:off x="9447918" y="6595204"/>
            <a:ext cx="581483" cy="258317"/>
          </a:xfrm>
          <a:prstGeom prst="rect">
            <a:avLst/>
          </a:prstGeom>
        </p:spPr>
        <p:txBody>
          <a:bodyPr vert="horz" lIns="91440" tIns="45720" rIns="91440" bIns="45720" rtlCol="0">
            <a:noAutofit/>
          </a:bodyPr>
          <a:lstStyle/>
          <a:p>
            <a:pPr algn="ctr">
              <a:lnSpc>
                <a:spcPct val="120000"/>
              </a:lnSpc>
              <a:spcAft>
                <a:spcPts val="1200"/>
              </a:spcAft>
              <a:defRPr/>
            </a:pPr>
            <a:fld id="{4ED6C2F0-FBD1-426F-9B4C-B8329A4C5625}" type="slidenum">
              <a:rPr lang="en-US" sz="900" b="1">
                <a:solidFill>
                  <a:schemeClr val="bg2"/>
                </a:solidFill>
                <a:latin typeface="United Curriculum" pitchFamily="2" charset="0"/>
                <a:ea typeface="Roboto" panose="02000000000000000000" pitchFamily="2" charset="0"/>
                <a:cs typeface="Times New Roman" panose="02020603050405020304" pitchFamily="18" charset="0"/>
              </a:rPr>
              <a:pPr algn="ctr">
                <a:lnSpc>
                  <a:spcPct val="120000"/>
                </a:lnSpc>
                <a:spcAft>
                  <a:spcPts val="1200"/>
                </a:spcAft>
                <a:defRPr/>
              </a:pPr>
              <a:t>‹#›</a:t>
            </a:fld>
            <a:r>
              <a:rPr lang="en-US" sz="900" b="1">
                <a:solidFill>
                  <a:schemeClr val="bg2"/>
                </a:solidFill>
                <a:latin typeface="United Curriculum" pitchFamily="2" charset="0"/>
                <a:ea typeface="Roboto" panose="02000000000000000000" pitchFamily="2" charset="0"/>
                <a:cs typeface="Times New Roman" panose="02020603050405020304" pitchFamily="18" charset="0"/>
              </a:rPr>
              <a:t> </a:t>
            </a:r>
            <a:endParaRPr lang="en-GB" sz="1050">
              <a:solidFill>
                <a:schemeClr val="bg2"/>
              </a:solidFill>
              <a:latin typeface="United Curriculum" pitchFamily="2" charset="0"/>
              <a:ea typeface="Roboto" panose="02000000000000000000" pitchFamily="2" charset="0"/>
              <a:cs typeface="Times New Roman" panose="02020603050405020304" pitchFamily="18" charset="0"/>
            </a:endParaRPr>
          </a:p>
        </p:txBody>
      </p:sp>
      <p:grpSp>
        <p:nvGrpSpPr>
          <p:cNvPr id="24" name="Group 23">
            <a:extLst>
              <a:ext uri="{FF2B5EF4-FFF2-40B4-BE49-F238E27FC236}">
                <a16:creationId xmlns:a16="http://schemas.microsoft.com/office/drawing/2014/main" id="{BCF08F39-9EDD-4326-B639-0565B67E5F5D}"/>
              </a:ext>
            </a:extLst>
          </p:cNvPr>
          <p:cNvGrpSpPr/>
          <p:nvPr userDrawn="1"/>
        </p:nvGrpSpPr>
        <p:grpSpPr>
          <a:xfrm>
            <a:off x="8354347" y="-9236"/>
            <a:ext cx="1065321" cy="748952"/>
            <a:chOff x="8354346" y="-8675"/>
            <a:chExt cx="1065321" cy="748952"/>
          </a:xfrm>
        </p:grpSpPr>
        <p:sp>
          <p:nvSpPr>
            <p:cNvPr id="26" name="Freeform: Shape 25">
              <a:extLst>
                <a:ext uri="{FF2B5EF4-FFF2-40B4-BE49-F238E27FC236}">
                  <a16:creationId xmlns:a16="http://schemas.microsoft.com/office/drawing/2014/main" id="{009651FC-1F27-4ECF-AC35-FE9819162BD1}"/>
                </a:ext>
              </a:extLst>
            </p:cNvPr>
            <p:cNvSpPr/>
            <p:nvPr userDrawn="1"/>
          </p:nvSpPr>
          <p:spPr>
            <a:xfrm rot="16200000">
              <a:off x="8512531" y="-166860"/>
              <a:ext cx="748952" cy="1065321"/>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83248 w 8669438"/>
                <a:gd name="connsiteY0" fmla="*/ 3 h 6423935"/>
                <a:gd name="connsiteX1" fmla="*/ 0 w 8669438"/>
                <a:gd name="connsiteY1" fmla="*/ 6423935 h 6423935"/>
                <a:gd name="connsiteX2" fmla="*/ 8669438 w 8669438"/>
                <a:gd name="connsiteY2" fmla="*/ 6308188 h 6423935"/>
                <a:gd name="connsiteX3" fmla="*/ 8599990 w 8669438"/>
                <a:gd name="connsiteY3" fmla="*/ 138882 h 6423935"/>
                <a:gd name="connsiteX4" fmla="*/ 183248 w 8669438"/>
                <a:gd name="connsiteY4" fmla="*/ 3 h 6423935"/>
                <a:gd name="connsiteX0" fmla="*/ 25077 w 8511267"/>
                <a:gd name="connsiteY0" fmla="*/ 3 h 6441408"/>
                <a:gd name="connsiteX1" fmla="*/ -3 w 8511267"/>
                <a:gd name="connsiteY1" fmla="*/ 6441405 h 6441408"/>
                <a:gd name="connsiteX2" fmla="*/ 8511267 w 8511267"/>
                <a:gd name="connsiteY2" fmla="*/ 6308188 h 6441408"/>
                <a:gd name="connsiteX3" fmla="*/ 8441819 w 8511267"/>
                <a:gd name="connsiteY3" fmla="*/ 138882 h 6441408"/>
                <a:gd name="connsiteX4" fmla="*/ 25077 w 8511267"/>
                <a:gd name="connsiteY4" fmla="*/ 3 h 6441408"/>
                <a:gd name="connsiteX0" fmla="*/ 3 w 8486193"/>
                <a:gd name="connsiteY0" fmla="*/ 3 h 6423976"/>
                <a:gd name="connsiteX1" fmla="*/ 22387 w 8486193"/>
                <a:gd name="connsiteY1" fmla="*/ 6423973 h 6423976"/>
                <a:gd name="connsiteX2" fmla="*/ 8486193 w 8486193"/>
                <a:gd name="connsiteY2" fmla="*/ 6308188 h 6423976"/>
                <a:gd name="connsiteX3" fmla="*/ 8416745 w 8486193"/>
                <a:gd name="connsiteY3" fmla="*/ 138882 h 6423976"/>
                <a:gd name="connsiteX4" fmla="*/ 3 w 8486193"/>
                <a:gd name="connsiteY4" fmla="*/ 3 h 6423976"/>
                <a:gd name="connsiteX0" fmla="*/ 10681 w 8496871"/>
                <a:gd name="connsiteY0" fmla="*/ 3 h 6423990"/>
                <a:gd name="connsiteX1" fmla="*/ 1447 w 8496871"/>
                <a:gd name="connsiteY1" fmla="*/ 6423993 h 6423990"/>
                <a:gd name="connsiteX2" fmla="*/ 8496871 w 8496871"/>
                <a:gd name="connsiteY2" fmla="*/ 6308188 h 6423990"/>
                <a:gd name="connsiteX3" fmla="*/ 8427423 w 8496871"/>
                <a:gd name="connsiteY3" fmla="*/ 138882 h 6423990"/>
                <a:gd name="connsiteX4" fmla="*/ 10681 w 8496871"/>
                <a:gd name="connsiteY4" fmla="*/ 3 h 6423990"/>
                <a:gd name="connsiteX0" fmla="*/ 10681 w 8508366"/>
                <a:gd name="connsiteY0" fmla="*/ 3 h 6423990"/>
                <a:gd name="connsiteX1" fmla="*/ 1447 w 8508366"/>
                <a:gd name="connsiteY1" fmla="*/ 6423993 h 6423990"/>
                <a:gd name="connsiteX2" fmla="*/ 8496871 w 8508366"/>
                <a:gd name="connsiteY2" fmla="*/ 6308188 h 6423990"/>
                <a:gd name="connsiteX3" fmla="*/ 8508363 w 8508366"/>
                <a:gd name="connsiteY3" fmla="*/ 208707 h 6423990"/>
                <a:gd name="connsiteX4" fmla="*/ 10681 w 8508366"/>
                <a:gd name="connsiteY4" fmla="*/ 3 h 6423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8366" h="6423990">
                  <a:moveTo>
                    <a:pt x="10681" y="3"/>
                  </a:moveTo>
                  <a:cubicBezTo>
                    <a:pt x="18142" y="2141326"/>
                    <a:pt x="-6014" y="4282670"/>
                    <a:pt x="1447" y="6423993"/>
                  </a:cubicBezTo>
                  <a:lnTo>
                    <a:pt x="8496871" y="6308188"/>
                  </a:lnTo>
                  <a:cubicBezTo>
                    <a:pt x="8500702" y="4275028"/>
                    <a:pt x="8504532" y="2241867"/>
                    <a:pt x="8508363" y="208707"/>
                  </a:cubicBezTo>
                  <a:lnTo>
                    <a:pt x="10681" y="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7" name="Oval 26">
              <a:extLst>
                <a:ext uri="{FF2B5EF4-FFF2-40B4-BE49-F238E27FC236}">
                  <a16:creationId xmlns:a16="http://schemas.microsoft.com/office/drawing/2014/main" id="{6BD27FD2-796E-484F-BCDF-5043CBB01A2E}"/>
                </a:ext>
              </a:extLst>
            </p:cNvPr>
            <p:cNvSpPr/>
            <p:nvPr userDrawn="1"/>
          </p:nvSpPr>
          <p:spPr>
            <a:xfrm>
              <a:off x="8620635" y="103977"/>
              <a:ext cx="553673" cy="553673"/>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sp>
          <p:nvSpPr>
            <p:cNvPr id="28" name="Oval 27">
              <a:extLst>
                <a:ext uri="{FF2B5EF4-FFF2-40B4-BE49-F238E27FC236}">
                  <a16:creationId xmlns:a16="http://schemas.microsoft.com/office/drawing/2014/main" id="{6855019A-FAD2-44CF-9835-40097E4387A1}"/>
                </a:ext>
              </a:extLst>
            </p:cNvPr>
            <p:cNvSpPr/>
            <p:nvPr userDrawn="1"/>
          </p:nvSpPr>
          <p:spPr>
            <a:xfrm>
              <a:off x="8620635" y="103819"/>
              <a:ext cx="554041" cy="554041"/>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EF"/>
                </a:solidFill>
                <a:effectLst/>
                <a:uLnTx/>
                <a:uFillTx/>
                <a:latin typeface="Calibri" panose="020F0502020204030204"/>
                <a:ea typeface="+mn-ea"/>
                <a:cs typeface="+mn-cs"/>
              </a:endParaRPr>
            </a:p>
          </p:txBody>
        </p:sp>
      </p:grpSp>
      <p:sp>
        <p:nvSpPr>
          <p:cNvPr id="19" name="Text Placeholder 2">
            <a:extLst>
              <a:ext uri="{FF2B5EF4-FFF2-40B4-BE49-F238E27FC236}">
                <a16:creationId xmlns:a16="http://schemas.microsoft.com/office/drawing/2014/main" id="{4B4753BF-C045-49F5-9660-114F9C1A6E27}"/>
              </a:ext>
            </a:extLst>
          </p:cNvPr>
          <p:cNvSpPr>
            <a:spLocks noGrp="1"/>
          </p:cNvSpPr>
          <p:nvPr>
            <p:ph type="body" sz="quarter" idx="11" hasCustomPrompt="1"/>
          </p:nvPr>
        </p:nvSpPr>
        <p:spPr>
          <a:xfrm rot="16200000">
            <a:off x="8650096" y="5316926"/>
            <a:ext cx="2177126" cy="309904"/>
          </a:xfrm>
          <a:prstGeom prst="rect">
            <a:avLst/>
          </a:prstGeom>
        </p:spPr>
        <p:txBody>
          <a:bodyPr anchor="ctr"/>
          <a:lstStyle>
            <a:lvl1pPr marL="0" indent="0" algn="ctr">
              <a:lnSpc>
                <a:spcPct val="100000"/>
              </a:lnSpc>
              <a:spcBef>
                <a:spcPts val="0"/>
              </a:spcBef>
              <a:buNone/>
              <a:defRPr sz="1600" b="1" baseline="0">
                <a:ln w="12700">
                  <a:noFill/>
                </a:ln>
                <a:solidFill>
                  <a:schemeClr val="tx1"/>
                </a:solidFill>
                <a:latin typeface="United Curriculum" pitchFamily="2" charset="0"/>
              </a:defRPr>
            </a:lvl1pPr>
            <a:lvl5pPr>
              <a:defRPr/>
            </a:lvl5pPr>
          </a:lstStyle>
          <a:p>
            <a:pPr lvl="0"/>
            <a:r>
              <a:rPr lang="en-US"/>
              <a:t>Year [X]: Summer</a:t>
            </a:r>
            <a:endParaRPr lang="en-GB"/>
          </a:p>
        </p:txBody>
      </p:sp>
      <p:pic>
        <p:nvPicPr>
          <p:cNvPr id="17" name="Picture 16" descr="Icon&#10;&#10;Description automatically generated">
            <a:extLst>
              <a:ext uri="{FF2B5EF4-FFF2-40B4-BE49-F238E27FC236}">
                <a16:creationId xmlns:a16="http://schemas.microsoft.com/office/drawing/2014/main" id="{64558B7B-597E-4417-A527-62A3C23B31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58653" y="173890"/>
            <a:ext cx="258562" cy="432138"/>
          </a:xfrm>
          <a:prstGeom prst="rect">
            <a:avLst/>
          </a:prstGeom>
        </p:spPr>
      </p:pic>
    </p:spTree>
    <p:extLst>
      <p:ext uri="{BB962C8B-B14F-4D97-AF65-F5344CB8AC3E}">
        <p14:creationId xmlns:p14="http://schemas.microsoft.com/office/powerpoint/2010/main" val="23665209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87A861E6-1372-43CB-BD5A-76FD71DD5CC2}"/>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2943083038"/>
      </p:ext>
    </p:extLst>
  </p:cSld>
  <p:clrMap bg1="lt1" tx1="dk1" bg2="lt2" tx2="dk2" accent1="accent1" accent2="accent2" accent3="accent3" accent4="accent4" accent5="accent5" accent6="accent6" hlink="hlink" folHlink="folHlink"/>
  <p:sldLayoutIdLst>
    <p:sldLayoutId id="2147483648" r:id="rId1"/>
    <p:sldLayoutId id="214748367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9E67B62-9F08-42F6-8135-B253C57580AD}"/>
              </a:ext>
            </a:extLst>
          </p:cNvPr>
          <p:cNvSpPr/>
          <p:nvPr userDrawn="1"/>
        </p:nvSpPr>
        <p:spPr>
          <a:xfrm>
            <a:off x="0" y="0"/>
            <a:ext cx="9921315" cy="6858000"/>
          </a:xfrm>
          <a:custGeom>
            <a:avLst/>
            <a:gdLst>
              <a:gd name="connsiteX0" fmla="*/ 0 w 9921315"/>
              <a:gd name="connsiteY0" fmla="*/ 0 h 6858000"/>
              <a:gd name="connsiteX1" fmla="*/ 9921315 w 9921315"/>
              <a:gd name="connsiteY1" fmla="*/ 0 h 6858000"/>
              <a:gd name="connsiteX2" fmla="*/ 9921315 w 9921315"/>
              <a:gd name="connsiteY2" fmla="*/ 6858000 h 6858000"/>
              <a:gd name="connsiteX3" fmla="*/ 0 w 9921315"/>
              <a:gd name="connsiteY3" fmla="*/ 6858000 h 6858000"/>
              <a:gd name="connsiteX4" fmla="*/ 0 w 9921315"/>
              <a:gd name="connsiteY4" fmla="*/ 0 h 6858000"/>
              <a:gd name="connsiteX5" fmla="*/ 94716 w 9921315"/>
              <a:gd name="connsiteY5" fmla="*/ 92308 h 6858000"/>
              <a:gd name="connsiteX6" fmla="*/ 94716 w 9921315"/>
              <a:gd name="connsiteY6" fmla="*/ 6771640 h 6858000"/>
              <a:gd name="connsiteX7" fmla="*/ 9811285 w 9921315"/>
              <a:gd name="connsiteY7" fmla="*/ 6771640 h 6858000"/>
              <a:gd name="connsiteX8" fmla="*/ 9811285 w 9921315"/>
              <a:gd name="connsiteY8" fmla="*/ 92308 h 6858000"/>
              <a:gd name="connsiteX9" fmla="*/ 94716 w 9921315"/>
              <a:gd name="connsiteY9" fmla="*/ 9230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1315" h="6858000">
                <a:moveTo>
                  <a:pt x="0" y="0"/>
                </a:moveTo>
                <a:lnTo>
                  <a:pt x="9921315" y="0"/>
                </a:lnTo>
                <a:lnTo>
                  <a:pt x="9921315" y="6858000"/>
                </a:lnTo>
                <a:lnTo>
                  <a:pt x="0" y="6858000"/>
                </a:lnTo>
                <a:lnTo>
                  <a:pt x="0" y="0"/>
                </a:lnTo>
                <a:close/>
                <a:moveTo>
                  <a:pt x="94716" y="92308"/>
                </a:moveTo>
                <a:lnTo>
                  <a:pt x="94716" y="6771640"/>
                </a:lnTo>
                <a:lnTo>
                  <a:pt x="9811285" y="6771640"/>
                </a:lnTo>
                <a:lnTo>
                  <a:pt x="9811285" y="92308"/>
                </a:lnTo>
                <a:lnTo>
                  <a:pt x="94716" y="92308"/>
                </a:lnTo>
                <a:close/>
              </a:path>
            </a:pathLst>
          </a:custGeom>
          <a:solidFill>
            <a:srgbClr val="C2C2C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8" name="Rectangle 7">
            <a:extLst>
              <a:ext uri="{FF2B5EF4-FFF2-40B4-BE49-F238E27FC236}">
                <a16:creationId xmlns:a16="http://schemas.microsoft.com/office/drawing/2014/main" id="{333D9D60-35E7-4DD1-9362-5CC11EFD1459}"/>
              </a:ext>
            </a:extLst>
          </p:cNvPr>
          <p:cNvSpPr/>
          <p:nvPr userDrawn="1"/>
        </p:nvSpPr>
        <p:spPr>
          <a:xfrm rot="10800000">
            <a:off x="292963" y="6567595"/>
            <a:ext cx="9631878" cy="2975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rgbClr val="323232"/>
              </a:solidFill>
              <a:latin typeface="Roboto" panose="02000000000000000000" pitchFamily="2" charset="0"/>
              <a:ea typeface="Roboto" panose="02000000000000000000" pitchFamily="2" charset="0"/>
            </a:endParaRPr>
          </a:p>
        </p:txBody>
      </p:sp>
      <p:cxnSp>
        <p:nvCxnSpPr>
          <p:cNvPr id="10" name="Straight Connector 9">
            <a:extLst>
              <a:ext uri="{FF2B5EF4-FFF2-40B4-BE49-F238E27FC236}">
                <a16:creationId xmlns:a16="http://schemas.microsoft.com/office/drawing/2014/main" id="{0829CE7C-04F8-43ED-804F-2456F7A4ECBC}"/>
              </a:ext>
            </a:extLst>
          </p:cNvPr>
          <p:cNvCxnSpPr>
            <a:cxnSpLocks/>
          </p:cNvCxnSpPr>
          <p:nvPr userDrawn="1"/>
        </p:nvCxnSpPr>
        <p:spPr>
          <a:xfrm>
            <a:off x="47610" y="6521967"/>
            <a:ext cx="9858390" cy="0"/>
          </a:xfrm>
          <a:prstGeom prst="line">
            <a:avLst/>
          </a:prstGeom>
          <a:ln w="88900">
            <a:solidFill>
              <a:srgbClr val="C2C2C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43F0249-84CA-4B40-8804-94DB2F65435D}"/>
              </a:ext>
            </a:extLst>
          </p:cNvPr>
          <p:cNvGrpSpPr/>
          <p:nvPr userDrawn="1"/>
        </p:nvGrpSpPr>
        <p:grpSpPr>
          <a:xfrm>
            <a:off x="-636252" y="6261570"/>
            <a:ext cx="1260323" cy="1192859"/>
            <a:chOff x="-2681662" y="4062078"/>
            <a:chExt cx="2019221" cy="1911133"/>
          </a:xfrm>
        </p:grpSpPr>
        <p:sp>
          <p:nvSpPr>
            <p:cNvPr id="16" name="Arc 15">
              <a:extLst>
                <a:ext uri="{FF2B5EF4-FFF2-40B4-BE49-F238E27FC236}">
                  <a16:creationId xmlns:a16="http://schemas.microsoft.com/office/drawing/2014/main" id="{C896CECD-A647-464D-81EC-D38BFAE0CB48}"/>
                </a:ext>
              </a:extLst>
            </p:cNvPr>
            <p:cNvSpPr/>
            <p:nvPr userDrawn="1"/>
          </p:nvSpPr>
          <p:spPr>
            <a:xfrm>
              <a:off x="-2681662" y="4062078"/>
              <a:ext cx="2019221" cy="1911133"/>
            </a:xfrm>
            <a:prstGeom prst="arc">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800"/>
            </a:p>
          </p:txBody>
        </p:sp>
        <p:pic>
          <p:nvPicPr>
            <p:cNvPr id="17" name="Picture 16">
              <a:extLst>
                <a:ext uri="{FF2B5EF4-FFF2-40B4-BE49-F238E27FC236}">
                  <a16:creationId xmlns:a16="http://schemas.microsoft.com/office/drawing/2014/main" id="{6EEA78AC-65D9-4545-82DA-EF2FDADF97D1}"/>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Text Placeholder 2">
            <a:extLst>
              <a:ext uri="{FF2B5EF4-FFF2-40B4-BE49-F238E27FC236}">
                <a16:creationId xmlns:a16="http://schemas.microsoft.com/office/drawing/2014/main" id="{4E222C13-F246-4D77-A53F-8646CCB218C1}"/>
              </a:ext>
            </a:extLst>
          </p:cNvPr>
          <p:cNvSpPr txBox="1">
            <a:spLocks/>
          </p:cNvSpPr>
          <p:nvPr userDrawn="1"/>
        </p:nvSpPr>
        <p:spPr>
          <a:xfrm>
            <a:off x="1870692" y="6594683"/>
            <a:ext cx="5402616" cy="27031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3000" b="0" kern="1200">
                <a:ln w="12700">
                  <a:solidFill>
                    <a:srgbClr val="565656"/>
                  </a:solidFill>
                </a:ln>
                <a:solidFill>
                  <a:srgbClr val="565656"/>
                </a:solidFill>
                <a:latin typeface="ABeeZee"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31" b="1">
                <a:ln w="12700">
                  <a:noFill/>
                </a:ln>
                <a:solidFill>
                  <a:schemeClr val="bg2"/>
                </a:solidFill>
                <a:latin typeface="United Curriculum" pitchFamily="2" charset="0"/>
              </a:rPr>
              <a:t>United Curriculum  |  </a:t>
            </a:r>
            <a:r>
              <a:rPr lang="en-US" sz="831" b="1">
                <a:ln w="12700">
                  <a:noFill/>
                </a:ln>
                <a:solidFill>
                  <a:schemeClr val="accent1"/>
                </a:solidFill>
                <a:latin typeface="United Curriculum" pitchFamily="2" charset="0"/>
              </a:rPr>
              <a:t>Primary English (writing)</a:t>
            </a:r>
            <a:endParaRPr lang="en-GB" sz="831" b="1">
              <a:ln w="12700">
                <a:noFill/>
              </a:ln>
              <a:solidFill>
                <a:schemeClr val="accent1"/>
              </a:solidFill>
              <a:latin typeface="United Curriculum" pitchFamily="2" charset="0"/>
            </a:endParaRPr>
          </a:p>
        </p:txBody>
      </p:sp>
    </p:spTree>
    <p:extLst>
      <p:ext uri="{BB962C8B-B14F-4D97-AF65-F5344CB8AC3E}">
        <p14:creationId xmlns:p14="http://schemas.microsoft.com/office/powerpoint/2010/main" val="20497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svg"/><Relationship Id="rId1" Type="http://schemas.openxmlformats.org/officeDocument/2006/relationships/slideLayout" Target="../slideLayouts/slideLayout3.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0FB396E9-1DCC-4496-81EC-C903CE27EACE}"/>
              </a:ext>
            </a:extLst>
          </p:cNvPr>
          <p:cNvSpPr txBox="1">
            <a:spLocks/>
          </p:cNvSpPr>
          <p:nvPr/>
        </p:nvSpPr>
        <p:spPr>
          <a:xfrm>
            <a:off x="237299" y="425848"/>
            <a:ext cx="8840713" cy="680684"/>
          </a:xfrm>
          <a:prstGeom prst="rect">
            <a:avLst/>
          </a:prstGeom>
        </p:spPr>
        <p:txBody>
          <a:bodyPr vert="horz" lIns="91440" tIns="45720" rIns="91440" bIns="45720" rtlCol="0" anchor="ctr">
            <a:noAutofit/>
          </a:bodyPr>
          <a:lstStyle>
            <a:defPPr>
              <a:defRPr lang="en-US"/>
            </a:defPPr>
            <a:lvl1pPr marL="0" indent="0" algn="l" defTabSz="457200" rtl="0" eaLnBrk="1" latinLnBrk="0" hangingPunct="1">
              <a:lnSpc>
                <a:spcPts val="2400"/>
              </a:lnSpc>
              <a:spcBef>
                <a:spcPts val="0"/>
              </a:spcBef>
              <a:buNone/>
              <a:defRPr sz="1800" b="1" kern="100" spc="100" baseline="0">
                <a:solidFill>
                  <a:schemeClr val="bg1"/>
                </a:solidFill>
                <a:latin typeface="ABeeZee" panose="02000000000000000000" pitchFamily="2"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5000"/>
              </a:lnSpc>
              <a:defRPr/>
            </a:pPr>
            <a:r>
              <a:rPr lang="en-GB" sz="4800" spc="150" noProof="0">
                <a:ln w="12700">
                  <a:solidFill>
                    <a:schemeClr val="accent1"/>
                  </a:solidFill>
                </a:ln>
                <a:solidFill>
                  <a:schemeClr val="accent1"/>
                </a:solidFill>
                <a:latin typeface="United Curriculum" pitchFamily="2" charset="0"/>
                <a:ea typeface="Roboto Slab" pitchFamily="2" charset="0"/>
                <a:cs typeface="Open Sans" panose="020B0606030504020204" pitchFamily="34" charset="0"/>
              </a:rPr>
              <a:t>United Curriculum</a:t>
            </a:r>
          </a:p>
        </p:txBody>
      </p:sp>
      <p:sp>
        <p:nvSpPr>
          <p:cNvPr id="3" name="Text Placeholder 6">
            <a:extLst>
              <a:ext uri="{FF2B5EF4-FFF2-40B4-BE49-F238E27FC236}">
                <a16:creationId xmlns:a16="http://schemas.microsoft.com/office/drawing/2014/main" id="{03ADBFFC-EB38-4BC2-A867-ED771660BB1F}"/>
              </a:ext>
            </a:extLst>
          </p:cNvPr>
          <p:cNvSpPr txBox="1">
            <a:spLocks/>
          </p:cNvSpPr>
          <p:nvPr/>
        </p:nvSpPr>
        <p:spPr>
          <a:xfrm>
            <a:off x="307398" y="1559109"/>
            <a:ext cx="5392362" cy="547047"/>
          </a:xfrm>
          <a:prstGeom prst="rect">
            <a:avLst/>
          </a:prstGeom>
        </p:spPr>
        <p:txBody>
          <a:bodyPr anchor="ctr"/>
          <a:lstStyle>
            <a:lvl1pPr marL="0" indent="0" algn="l" defTabSz="914400" rtl="0" eaLnBrk="1" latinLnBrk="0" hangingPunct="1">
              <a:lnSpc>
                <a:spcPts val="2400"/>
              </a:lnSpc>
              <a:spcBef>
                <a:spcPts val="0"/>
              </a:spcBef>
              <a:buFont typeface="Arial" panose="020B0604020202020204" pitchFamily="34" charset="0"/>
              <a:buNone/>
              <a:defRPr sz="1800" b="1" kern="1200">
                <a:solidFill>
                  <a:srgbClr val="565656"/>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200" noProof="0">
                <a:solidFill>
                  <a:schemeClr val="tx1"/>
                </a:solidFill>
              </a:rPr>
              <a:t>Primary English (writing)</a:t>
            </a:r>
            <a:endParaRPr lang="en-GB" sz="3200" b="0" noProof="0">
              <a:solidFill>
                <a:schemeClr val="tx1"/>
              </a:solidFill>
            </a:endParaRPr>
          </a:p>
        </p:txBody>
      </p:sp>
      <p:pic>
        <p:nvPicPr>
          <p:cNvPr id="5" name="Picture 4" descr="Icon&#10;&#10;Description automatically generated">
            <a:extLst>
              <a:ext uri="{FF2B5EF4-FFF2-40B4-BE49-F238E27FC236}">
                <a16:creationId xmlns:a16="http://schemas.microsoft.com/office/drawing/2014/main" id="{1035D64A-6FD0-4034-95FB-BEB34EFC07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053" y="1715872"/>
            <a:ext cx="2110115" cy="3526666"/>
          </a:xfrm>
          <a:prstGeom prst="rect">
            <a:avLst/>
          </a:prstGeom>
        </p:spPr>
      </p:pic>
      <p:pic>
        <p:nvPicPr>
          <p:cNvPr id="4" name="Picture 3" descr="A blue and white sign&#10;&#10;AI-generated content may be incorrect.">
            <a:extLst>
              <a:ext uri="{FF2B5EF4-FFF2-40B4-BE49-F238E27FC236}">
                <a16:creationId xmlns:a16="http://schemas.microsoft.com/office/drawing/2014/main" id="{AD53360B-FBBC-9E62-2076-F777D894FA2E}"/>
              </a:ext>
            </a:extLst>
          </p:cNvPr>
          <p:cNvPicPr>
            <a:picLocks noChangeAspect="1"/>
          </p:cNvPicPr>
          <p:nvPr/>
        </p:nvPicPr>
        <p:blipFill>
          <a:blip r:embed="rId4"/>
          <a:srcRect/>
          <a:stretch>
            <a:fillRect/>
          </a:stretch>
        </p:blipFill>
        <p:spPr>
          <a:xfrm>
            <a:off x="97518" y="2272166"/>
            <a:ext cx="5596164" cy="1261382"/>
          </a:xfrm>
          <a:prstGeom prst="rect">
            <a:avLst/>
          </a:prstGeom>
        </p:spPr>
      </p:pic>
    </p:spTree>
    <p:extLst>
      <p:ext uri="{BB962C8B-B14F-4D97-AF65-F5344CB8AC3E}">
        <p14:creationId xmlns:p14="http://schemas.microsoft.com/office/powerpoint/2010/main" val="3136639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F424E4E-11C7-4214-BA1B-68863E47BF20}"/>
              </a:ext>
            </a:extLst>
          </p:cNvPr>
          <p:cNvGraphicFramePr>
            <a:graphicFrameLocks noGrp="1"/>
          </p:cNvGraphicFramePr>
          <p:nvPr>
            <p:extLst>
              <p:ext uri="{D42A27DB-BD31-4B8C-83A1-F6EECF244321}">
                <p14:modId xmlns:p14="http://schemas.microsoft.com/office/powerpoint/2010/main" val="1797343977"/>
              </p:ext>
            </p:extLst>
          </p:nvPr>
        </p:nvGraphicFramePr>
        <p:xfrm>
          <a:off x="222248" y="825190"/>
          <a:ext cx="9185915" cy="5474133"/>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308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9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u="none" strike="noStrike" baseline="0" noProof="0">
                          <a:solidFill>
                            <a:schemeClr val="accent1"/>
                          </a:solidFill>
                          <a:latin typeface="Roboto" panose="02000000000000000000" pitchFamily="2" charset="0"/>
                          <a:ea typeface="Roboto" panose="02000000000000000000" pitchFamily="2" charset="0"/>
                        </a:rPr>
                        <a:t>Rhythm and Poetry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u="none" strike="noStrike" baseline="0" noProof="0">
                          <a:solidFill>
                            <a:schemeClr val="accent1"/>
                          </a:solidFill>
                          <a:latin typeface="Roboto" panose="02000000000000000000" pitchFamily="2" charset="0"/>
                          <a:ea typeface="Roboto" panose="02000000000000000000" pitchFamily="2" charset="0"/>
                        </a:rPr>
                        <a:t> Karl Nova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u="none" strike="noStrike" baseline="0" noProof="0">
                          <a:solidFill>
                            <a:schemeClr val="bg1"/>
                          </a:solidFill>
                          <a:latin typeface="Roboto" panose="02000000000000000000" pitchFamily="2" charset="0"/>
                          <a:ea typeface="Roboto" panose="02000000000000000000" pitchFamily="2" charset="0"/>
                        </a:rPr>
                        <a:t>(1 week)</a:t>
                      </a:r>
                      <a:endParaRPr lang="en-GB" sz="900" i="0" noProof="0">
                        <a:solidFill>
                          <a:schemeClr val="bg1"/>
                        </a:solidFill>
                        <a:latin typeface="Roboto" panose="02000000000000000000" pitchFamily="2" charset="0"/>
                        <a:ea typeface="Roboto" panose="02000000000000000000" pitchFamily="2"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Character &amp; Setting: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Painting A Picture with Words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Writing to Inform </a:t>
                      </a:r>
                      <a:b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b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&amp; Discuss: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Comparative Writing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What’s The Difference – Emma Strack</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kumimoji="0" lang="en-GB" sz="900" b="0" i="0" u="none" strike="noStrike" kern="1200" cap="none" spc="0" normalizeH="0" baseline="0" noProof="0">
                        <a:ln>
                          <a:noFill/>
                        </a:ln>
                        <a:solidFill>
                          <a:srgbClr val="052264"/>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a New Chapter:</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Invention of Hugo Cabret – Brian Selznick</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endPar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Explanations: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Way Things Work – David Macaulay</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 </a:t>
                      </a:r>
                    </a:p>
                    <a:p>
                      <a:pPr algn="ctr">
                        <a:lnSpc>
                          <a:spcPct val="100000"/>
                        </a:lnSpc>
                        <a:spcAft>
                          <a:spcPts val="600"/>
                        </a:spcAft>
                      </a:pPr>
                      <a:endPar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2000">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Recounts: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Shackleton’s Journey – William Grill</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Pace and Tension in Narrative: </a:t>
                      </a:r>
                    </a:p>
                    <a:p>
                      <a:pPr algn="ctr">
                        <a:lnSpc>
                          <a:spcPct val="100000"/>
                        </a:lnSpc>
                        <a:spcAft>
                          <a:spcPts val="600"/>
                        </a:spcAft>
                      </a:pPr>
                      <a:r>
                        <a:rPr lang="en-GB" sz="90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Varjak</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Paw – S F Said</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Entertain: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Cloud Busting – Malorie Blackman</a:t>
                      </a:r>
                    </a:p>
                    <a:p>
                      <a:pPr algn="ctr">
                        <a:lnSpc>
                          <a:spcPct val="100000"/>
                        </a:lnSpc>
                        <a:spcAft>
                          <a:spcPts val="600"/>
                        </a:spcAft>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Biographies: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Survivors – David Long</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2000">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Narrative:</a:t>
                      </a:r>
                      <a:endPar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Water Tower – Gary Crew</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gridSpan="2">
                  <a:txBody>
                    <a:bodyPr/>
                    <a:lstStyle/>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a:t>
                      </a:r>
                    </a:p>
                    <a:p>
                      <a:pPr algn="ctr">
                        <a:lnSpc>
                          <a:spcPct val="100000"/>
                        </a:lnSpc>
                        <a:spcAft>
                          <a:spcPts val="600"/>
                        </a:spcAft>
                      </a:pPr>
                      <a:r>
                        <a:rPr lang="en-GB" sz="90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Real-Life Mysteries – Susan Martineau</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(2 weeks)</a:t>
                      </a:r>
                    </a:p>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Discussion:</a:t>
                      </a:r>
                    </a:p>
                    <a:p>
                      <a:pPr algn="ctr">
                        <a:lnSpc>
                          <a:spcPct val="100000"/>
                        </a:lnSpc>
                        <a:spcAft>
                          <a:spcPts val="600"/>
                        </a:spcAft>
                      </a:pPr>
                      <a: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 Real-Life Mysteries – Susan Martineau</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Narrative &amp; Poetry: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Playing with Words</a:t>
                      </a: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Varmints – Helen Ward; The Rabbits – John Marsden</a:t>
                      </a:r>
                    </a:p>
                    <a:p>
                      <a:pPr algn="ctr">
                        <a:lnSpc>
                          <a:spcPct val="100000"/>
                        </a:lnSpc>
                        <a:spcAft>
                          <a:spcPts val="600"/>
                        </a:spcAft>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 </a:t>
                      </a:r>
                      <a:r>
                        <a:rPr lang="en-GB" sz="900" b="0"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 </a:t>
                      </a:r>
                    </a:p>
                    <a:p>
                      <a:pPr algn="ctr">
                        <a:lnSpc>
                          <a:spcPct val="100000"/>
                        </a:lnSpc>
                        <a:spcAft>
                          <a:spcPts val="600"/>
                        </a:spcAft>
                      </a:pPr>
                      <a: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The Lost Words</a:t>
                      </a:r>
                      <a:b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br>
                      <a: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b="1"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Robert Macfarlane </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p>
                      <a:pPr algn="ctr">
                        <a:lnSpc>
                          <a:spcPct val="100000"/>
                        </a:lnSpc>
                        <a:spcAft>
                          <a:spcPts val="600"/>
                        </a:spcAft>
                      </a:pPr>
                      <a:endPar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Persuasion:</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Global Warming </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5</a:t>
            </a:r>
          </a:p>
        </p:txBody>
      </p:sp>
    </p:spTree>
    <p:extLst>
      <p:ext uri="{BB962C8B-B14F-4D97-AF65-F5344CB8AC3E}">
        <p14:creationId xmlns:p14="http://schemas.microsoft.com/office/powerpoint/2010/main" val="3153937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F424E4E-11C7-4214-BA1B-68863E47BF20}"/>
              </a:ext>
            </a:extLst>
          </p:cNvPr>
          <p:cNvGraphicFramePr>
            <a:graphicFrameLocks noGrp="1"/>
          </p:cNvGraphicFramePr>
          <p:nvPr>
            <p:extLst>
              <p:ext uri="{D42A27DB-BD31-4B8C-83A1-F6EECF244321}">
                <p14:modId xmlns:p14="http://schemas.microsoft.com/office/powerpoint/2010/main" val="4134540422"/>
              </p:ext>
            </p:extLst>
          </p:nvPr>
        </p:nvGraphicFramePr>
        <p:xfrm>
          <a:off x="222248" y="893429"/>
          <a:ext cx="9185915" cy="5324489"/>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42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Poetry Please :The Seasons – Various;</a:t>
                      </a:r>
                      <a:endParaRPr lang="en-GB" sz="900" b="1"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accent1"/>
                          </a:solidFill>
                          <a:latin typeface="Roboto" panose="02000000000000000000" pitchFamily="2" charset="0"/>
                          <a:ea typeface="Roboto" panose="02000000000000000000" pitchFamily="2" charset="0"/>
                        </a:rPr>
                        <a:t>If All The World Were -Joe Coelho </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Narrative: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Quest</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How To Train Your Dragon – Cressida Cowell </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lvl="0" algn="ctr" eaLnBrk="1" fontAlgn="auto" hangingPunct="1">
                        <a:spcBef>
                          <a:spcPts val="0"/>
                        </a:spcBef>
                        <a:spcAft>
                          <a:spcPts val="600"/>
                        </a:spcAft>
                        <a:defRPr/>
                      </a:pPr>
                      <a:r>
                        <a:rPr lang="en-GB" sz="950" b="1" i="0" noProof="0">
                          <a:solidFill>
                            <a:schemeClr val="bg1"/>
                          </a:solidFill>
                          <a:latin typeface="Roboto" panose="02000000000000000000" pitchFamily="2" charset="0"/>
                          <a:ea typeface="Roboto" panose="02000000000000000000" pitchFamily="2" charset="0"/>
                          <a:cs typeface="Times New Roman" panose="02020603050405020304" pitchFamily="18" charset="0"/>
                        </a:rPr>
                        <a:t>Informative Writing: </a:t>
                      </a:r>
                    </a:p>
                    <a:p>
                      <a:pPr lvl="0" algn="ctr" eaLnBrk="1" fontAlgn="auto" hangingPunct="1">
                        <a:spcBef>
                          <a:spcPts val="0"/>
                        </a:spcBef>
                        <a:spcAft>
                          <a:spcPts val="600"/>
                        </a:spcAft>
                        <a:defRPr/>
                      </a:pPr>
                      <a:r>
                        <a:rPr lang="en-GB" sz="900" b="0" i="0" noProof="0">
                          <a:solidFill>
                            <a:schemeClr val="bg1"/>
                          </a:solidFill>
                          <a:latin typeface="Roboto" panose="02000000000000000000" pitchFamily="2" charset="0"/>
                          <a:ea typeface="Roboto" panose="02000000000000000000" pitchFamily="2" charset="0"/>
                          <a:cs typeface="Times New Roman" panose="02020603050405020304" pitchFamily="18" charset="0"/>
                        </a:rPr>
                        <a:t>Experimenting with Formality &amp; Voice</a:t>
                      </a:r>
                    </a:p>
                    <a:p>
                      <a:pPr lvl="0" algn="ctr" eaLnBrk="1" fontAlgn="auto" hangingPunct="1">
                        <a:spcBef>
                          <a:spcPts val="0"/>
                        </a:spcBef>
                        <a:spcAft>
                          <a:spcPts val="600"/>
                        </a:spcAft>
                        <a:defRPr/>
                      </a:pPr>
                      <a:r>
                        <a:rPr lang="en-GB" sz="900" i="0" noProof="0">
                          <a:solidFill>
                            <a:schemeClr val="accent1"/>
                          </a:solidFill>
                          <a:latin typeface="Roboto" panose="02000000000000000000" pitchFamily="2" charset="0"/>
                          <a:ea typeface="Roboto" panose="02000000000000000000" pitchFamily="2" charset="0"/>
                          <a:cs typeface="Times New Roman" panose="02020603050405020304" pitchFamily="18" charset="0"/>
                        </a:rPr>
                        <a:t>Fantastic Beasts and Where to Find Them – JK Rowling</a:t>
                      </a:r>
                    </a:p>
                    <a:p>
                      <a:pPr lvl="0" algn="ctr" eaLnBrk="1" fontAlgn="auto" hangingPunct="1">
                        <a:spcBef>
                          <a:spcPts val="0"/>
                        </a:spcBef>
                        <a:spcAft>
                          <a:spcPts val="600"/>
                        </a:spcAft>
                        <a:defRPr/>
                      </a:pPr>
                      <a:r>
                        <a:rPr lang="en-GB" sz="900" i="0" noProof="0">
                          <a:solidFill>
                            <a:schemeClr val="bg1"/>
                          </a:solidFill>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a New Chapter: </a:t>
                      </a:r>
                    </a:p>
                    <a:p>
                      <a:pPr algn="ctr">
                        <a:lnSpc>
                          <a:spcPct val="100000"/>
                        </a:lnSpc>
                        <a:spcAft>
                          <a:spcPts val="600"/>
                        </a:spcAft>
                      </a:pPr>
                      <a:r>
                        <a:rPr lang="en-GB" sz="900" b="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SeaBEAN</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 Sarah Holding</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Persuasion:</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b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Reducing Waste Campaign</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4">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Multi-Text Storytelling:</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Arrival – Shaun Tan</a:t>
                      </a:r>
                    </a:p>
                    <a:p>
                      <a:pPr algn="ctr">
                        <a:lnSpc>
                          <a:spcPct val="100000"/>
                        </a:lnSpc>
                        <a:spcAft>
                          <a:spcPts val="600"/>
                        </a:spcAft>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r>
                        <a:rPr lang="en-GB" sz="900" b="1" i="0" noProof="0">
                          <a:solidFill>
                            <a:schemeClr val="tx1"/>
                          </a:solidFill>
                          <a:effectLst/>
                          <a:latin typeface="Roboto" panose="02000000000000000000" pitchFamily="2" charset="0"/>
                          <a:ea typeface="Roboto" panose="02000000000000000000" pitchFamily="2" charset="0"/>
                          <a:cs typeface="Times New Roman" panose="02020603050405020304" pitchFamily="18" charset="0"/>
                        </a:rPr>
                        <a:t>  </a:t>
                      </a:r>
                      <a:r>
                        <a:rPr lang="en-GB" sz="90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On The Move – Michael Rosen</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(4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Biographies:</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Little Leaders – Vashti Harrison</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endPar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Discussion: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latin typeface="Roboto" panose="02000000000000000000" pitchFamily="2" charset="0"/>
                          <a:ea typeface="Roboto" panose="02000000000000000000" pitchFamily="2" charset="0"/>
                        </a:rPr>
                        <a:t>What Is Right &amp; Wrong?…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latin typeface="Roboto" panose="02000000000000000000" pitchFamily="2" charset="0"/>
                          <a:ea typeface="Roboto" panose="02000000000000000000" pitchFamily="2" charset="0"/>
                        </a:rPr>
                        <a:t> Michael Rosen &amp; Annemarie Young</a:t>
                      </a:r>
                    </a:p>
                    <a:p>
                      <a:pPr algn="ctr">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spcAft>
                          <a:spcPts val="600"/>
                        </a:spcAft>
                      </a:pPr>
                      <a:r>
                        <a:rPr lang="en-US" sz="950" b="1" i="0">
                          <a:solidFill>
                            <a:schemeClr val="bg1"/>
                          </a:solidFill>
                          <a:latin typeface="Roboto" panose="02000000000000000000" pitchFamily="2" charset="0"/>
                          <a:ea typeface="Roboto" panose="02000000000000000000" pitchFamily="2" charset="0"/>
                        </a:rPr>
                        <a:t>Narrative Non-fiction:</a:t>
                      </a:r>
                    </a:p>
                    <a:p>
                      <a:pPr algn="ctr">
                        <a:spcAft>
                          <a:spcPts val="600"/>
                        </a:spcAft>
                      </a:pPr>
                      <a:r>
                        <a:rPr lang="en-US" sz="900" b="0" i="0" u="none" strike="noStrike" baseline="0">
                          <a:solidFill>
                            <a:schemeClr val="accent1"/>
                          </a:solidFill>
                          <a:latin typeface="Roboto" panose="02000000000000000000" pitchFamily="2" charset="0"/>
                          <a:ea typeface="Roboto" panose="02000000000000000000" pitchFamily="2" charset="0"/>
                        </a:rPr>
                        <a:t>Moth – An Evolution Story/ Fox – A Circle of Life Story – Isabel Thomas</a:t>
                      </a:r>
                    </a:p>
                    <a:p>
                      <a:pPr algn="ctr">
                        <a:spcAft>
                          <a:spcPts val="600"/>
                        </a:spcAft>
                      </a:pPr>
                      <a:r>
                        <a:rPr lang="en-US" sz="900" b="0" i="0" u="none" strike="noStrike" baseline="0">
                          <a:solidFill>
                            <a:schemeClr val="bg1"/>
                          </a:solidFill>
                          <a:latin typeface="Roboto" panose="02000000000000000000" pitchFamily="2" charset="0"/>
                          <a:ea typeface="Roboto" panose="02000000000000000000" pitchFamily="2"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spcAft>
                          <a:spcPts val="600"/>
                        </a:spcAft>
                      </a:pPr>
                      <a:r>
                        <a:rPr lang="en-GB" sz="950" b="1" i="0" noProof="0">
                          <a:solidFill>
                            <a:schemeClr val="bg1"/>
                          </a:solidFill>
                          <a:latin typeface="Roboto" panose="02000000000000000000" pitchFamily="2" charset="0"/>
                          <a:ea typeface="Roboto" panose="02000000000000000000" pitchFamily="2" charset="0"/>
                        </a:rPr>
                        <a:t>Narrative Non-fiction:</a:t>
                      </a:r>
                    </a:p>
                    <a:p>
                      <a:pPr algn="ctr">
                        <a:spcAft>
                          <a:spcPts val="600"/>
                        </a:spcAft>
                      </a:pPr>
                      <a:r>
                        <a:rPr lang="en-GB" sz="900" b="0" i="0" u="none" strike="noStrike" baseline="0" noProof="0">
                          <a:solidFill>
                            <a:schemeClr val="accent1"/>
                          </a:solidFill>
                          <a:latin typeface="Roboto" panose="02000000000000000000" pitchFamily="2" charset="0"/>
                          <a:ea typeface="Roboto" panose="02000000000000000000" pitchFamily="2" charset="0"/>
                        </a:rPr>
                        <a:t>Moth - An Evolution Story/ Fox - A Circle of Life Story – Isabel Thomas</a:t>
                      </a:r>
                    </a:p>
                    <a:p>
                      <a:pPr algn="ctr">
                        <a:spcAft>
                          <a:spcPts val="600"/>
                        </a:spcAft>
                      </a:pPr>
                      <a:r>
                        <a:rPr lang="en-GB" sz="900" b="0" i="0" u="none" strike="noStrike" baseline="0" noProof="0">
                          <a:solidFill>
                            <a:schemeClr val="bg1"/>
                          </a:solidFill>
                          <a:latin typeface="Roboto" panose="02000000000000000000" pitchFamily="2" charset="0"/>
                          <a:ea typeface="Roboto" panose="02000000000000000000" pitchFamily="2" charset="0"/>
                        </a:rPr>
                        <a:t>(2 weeks)</a:t>
                      </a:r>
                      <a:endParaRPr lang="en-GB" sz="900" b="1" noProof="0">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algn="ctr">
                        <a:lnSpc>
                          <a:spcPct val="100000"/>
                        </a:lnSpc>
                        <a:spcAft>
                          <a:spcPts val="600"/>
                        </a:spcAft>
                      </a:pP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Narrative:</a:t>
                      </a: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b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Traditional Tales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Grimm Tales: For Young and Old – Philip Pullman</a:t>
                      </a:r>
                      <a:endPar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endPar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gridSpan="2">
                  <a:txBody>
                    <a:bodyPr/>
                    <a:lstStyle/>
                    <a:p>
                      <a:pPr lvl="0" algn="ctr" eaLnBrk="1" fontAlgn="auto" hangingPunct="1">
                        <a:spcBef>
                          <a:spcPts val="0"/>
                        </a:spcBef>
                        <a:spcAft>
                          <a:spcPts val="600"/>
                        </a:spcAft>
                        <a:defRPr/>
                      </a:pPr>
                      <a:r>
                        <a:rPr lang="en-GB" sz="950" b="1" i="0" noProof="0">
                          <a:solidFill>
                            <a:schemeClr val="bg1"/>
                          </a:solidFill>
                          <a:latin typeface="Roboto" panose="02000000000000000000" pitchFamily="2" charset="0"/>
                          <a:ea typeface="Roboto" panose="02000000000000000000" pitchFamily="2" charset="0"/>
                          <a:cs typeface="Times New Roman" panose="02020603050405020304" pitchFamily="18" charset="0"/>
                        </a:rPr>
                        <a:t>Writing to Inform: </a:t>
                      </a: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The Tigers' Tale: A conservation story – Catherine Barr</a:t>
                      </a: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The Big Picture: Wildlife Conservation – Lyn Coutts</a:t>
                      </a:r>
                    </a:p>
                    <a:p>
                      <a:pPr lvl="0" algn="ctr" eaLnBrk="1" fontAlgn="auto" hangingPunct="1">
                        <a:spcBef>
                          <a:spcPts val="0"/>
                        </a:spcBef>
                        <a:spcAft>
                          <a:spcPts val="600"/>
                        </a:spcAft>
                        <a:defRPr/>
                      </a:pPr>
                      <a:r>
                        <a:rPr lang="en-GB" sz="900" i="0" noProof="0">
                          <a:solidFill>
                            <a:schemeClr val="bg1"/>
                          </a:solidFill>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50" b="1" i="0">
                          <a:solidFill>
                            <a:schemeClr val="bg1"/>
                          </a:solidFill>
                          <a:effectLst/>
                          <a:highlight>
                            <a:srgbClr val="FFFF00"/>
                          </a:highlight>
                          <a:latin typeface="Roboto" panose="02000000000000000000" pitchFamily="2" charset="0"/>
                          <a:ea typeface="Roboto" panose="02000000000000000000" pitchFamily="2" charset="0"/>
                          <a:cs typeface="Times New Roman" panose="02020603050405020304" pitchFamily="18" charset="0"/>
                        </a:rPr>
                        <a:t>Modern Retellings:</a:t>
                      </a:r>
                      <a:r>
                        <a:rPr lang="en-US" sz="950" i="0">
                          <a:solidFill>
                            <a:schemeClr val="bg1"/>
                          </a:solidFill>
                          <a:effectLst/>
                          <a:highlight>
                            <a:srgbClr val="FFFF00"/>
                          </a:highlight>
                          <a:latin typeface="Roboto" panose="02000000000000000000" pitchFamily="2" charset="0"/>
                          <a:ea typeface="Roboto" panose="02000000000000000000" pitchFamily="2" charset="0"/>
                          <a:cs typeface="Times New Roman" panose="02020603050405020304" pitchFamily="18" charset="0"/>
                        </a:rPr>
                        <a:t> Shakespeare</a:t>
                      </a:r>
                    </a:p>
                    <a:p>
                      <a:pPr algn="ctr">
                        <a:lnSpc>
                          <a:spcPct val="100000"/>
                        </a:lnSpc>
                        <a:spcAft>
                          <a:spcPts val="600"/>
                        </a:spcAft>
                      </a:pPr>
                      <a:r>
                        <a:rPr lang="en-US" sz="900" i="0">
                          <a:solidFill>
                            <a:schemeClr val="accent1"/>
                          </a:solidFill>
                          <a:effectLst/>
                          <a:highlight>
                            <a:srgbClr val="FFFF00"/>
                          </a:highlight>
                          <a:latin typeface="Roboto" panose="02000000000000000000" pitchFamily="2" charset="0"/>
                          <a:ea typeface="Roboto" panose="02000000000000000000" pitchFamily="2" charset="0"/>
                          <a:cs typeface="Times New Roman" panose="02020603050405020304" pitchFamily="18" charset="0"/>
                        </a:rPr>
                        <a:t>Mr. William Shakespeare’s Plays  - Marcia Williams</a:t>
                      </a:r>
                    </a:p>
                    <a:p>
                      <a:pPr algn="ctr">
                        <a:lnSpc>
                          <a:spcPct val="100000"/>
                        </a:lnSpc>
                        <a:spcAft>
                          <a:spcPts val="600"/>
                        </a:spcAft>
                      </a:pPr>
                      <a:r>
                        <a:rPr lang="en-US" sz="900" i="0">
                          <a:solidFill>
                            <a:schemeClr val="bg1"/>
                          </a:solidFill>
                          <a:effectLst/>
                          <a:highlight>
                            <a:srgbClr val="FFFF00"/>
                          </a:highlight>
                          <a:latin typeface="Roboto" panose="02000000000000000000" pitchFamily="2" charset="0"/>
                          <a:ea typeface="Roboto" panose="02000000000000000000" pitchFamily="2" charset="0"/>
                          <a:cs typeface="Times New Roman" panose="02020603050405020304" pitchFamily="18" charset="0"/>
                        </a:rPr>
                        <a:t>(3 weeks)</a:t>
                      </a:r>
                      <a:endParaRPr lang="en-GB" sz="900" i="0">
                        <a:solidFill>
                          <a:schemeClr val="bg1"/>
                        </a:solidFill>
                        <a:effectLst/>
                        <a:highlight>
                          <a:srgbClr val="FFFF00"/>
                        </a:highligh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Modern Retellings:</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Shakespeare</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Mr. William Shakespeare’s Plays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Marcia Williams</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endParaRPr lang="en-GB" sz="900" b="1" noProof="0">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Class Anthology: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Book of Hopes – Katherine Rundell</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Fact or Fiction: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History’s Mysteries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National Geographic Kids</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6</a:t>
            </a:r>
          </a:p>
        </p:txBody>
      </p:sp>
    </p:spTree>
    <p:extLst>
      <p:ext uri="{BB962C8B-B14F-4D97-AF65-F5344CB8AC3E}">
        <p14:creationId xmlns:p14="http://schemas.microsoft.com/office/powerpoint/2010/main" val="1079453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8BF66-DE9B-905A-5CCD-E7ED8C3FCDD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5395D0D-064F-60FB-999F-06083E963432}"/>
              </a:ext>
            </a:extLst>
          </p:cNvPr>
          <p:cNvSpPr>
            <a:spLocks noGrp="1"/>
          </p:cNvSpPr>
          <p:nvPr>
            <p:ph type="body" sz="quarter" idx="10"/>
          </p:nvPr>
        </p:nvSpPr>
        <p:spPr/>
        <p:txBody>
          <a:bodyPr/>
          <a:lstStyle/>
          <a:p>
            <a:r>
              <a:rPr lang="en-GB" sz="2400" noProof="0"/>
              <a:t>Communication and Language: </a:t>
            </a:r>
            <a:r>
              <a:rPr lang="en-GB" sz="2400" noProof="0">
                <a:solidFill>
                  <a:schemeClr val="tx1">
                    <a:lumMod val="50000"/>
                  </a:schemeClr>
                </a:solidFill>
              </a:rPr>
              <a:t>Termly Milestones</a:t>
            </a:r>
            <a:endParaRPr lang="en-GB" sz="2400" u="sng" noProof="0">
              <a:solidFill>
                <a:schemeClr val="tx1">
                  <a:lumMod val="50000"/>
                </a:schemeClr>
              </a:solidFill>
            </a:endParaRPr>
          </a:p>
        </p:txBody>
      </p:sp>
      <p:grpSp>
        <p:nvGrpSpPr>
          <p:cNvPr id="8" name="Group 7">
            <a:extLst>
              <a:ext uri="{FF2B5EF4-FFF2-40B4-BE49-F238E27FC236}">
                <a16:creationId xmlns:a16="http://schemas.microsoft.com/office/drawing/2014/main" id="{BB0E42B5-FF22-AFB3-562B-FF52C14DE9BB}"/>
              </a:ext>
            </a:extLst>
          </p:cNvPr>
          <p:cNvGrpSpPr/>
          <p:nvPr/>
        </p:nvGrpSpPr>
        <p:grpSpPr>
          <a:xfrm>
            <a:off x="-636252" y="6261570"/>
            <a:ext cx="1260323" cy="1192859"/>
            <a:chOff x="-2681662" y="4062078"/>
            <a:chExt cx="2019221" cy="1911133"/>
          </a:xfrm>
        </p:grpSpPr>
        <p:sp>
          <p:nvSpPr>
            <p:cNvPr id="9" name="Arc 8">
              <a:extLst>
                <a:ext uri="{FF2B5EF4-FFF2-40B4-BE49-F238E27FC236}">
                  <a16:creationId xmlns:a16="http://schemas.microsoft.com/office/drawing/2014/main" id="{8A92AC9C-2EDD-FEA3-8B00-D6FEFE57D67D}"/>
                </a:ext>
              </a:extLst>
            </p:cNvPr>
            <p:cNvSpPr/>
            <p:nvPr userDrawn="1"/>
          </p:nvSpPr>
          <p:spPr>
            <a:xfrm>
              <a:off x="-2681662" y="4062078"/>
              <a:ext cx="2019221" cy="1911133"/>
            </a:xfrm>
            <a:prstGeom prst="arc">
              <a:avLst/>
            </a:prstGeom>
            <a:solidFill>
              <a:schemeClr val="bg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1E92940-071C-78F4-461D-C76AD823175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Freeform: Shape 11">
            <a:extLst>
              <a:ext uri="{FF2B5EF4-FFF2-40B4-BE49-F238E27FC236}">
                <a16:creationId xmlns:a16="http://schemas.microsoft.com/office/drawing/2014/main" id="{D8F66605-5558-3A9B-0846-83DF5FE094F3}"/>
              </a:ext>
            </a:extLst>
          </p:cNvPr>
          <p:cNvSpPr/>
          <p:nvPr/>
        </p:nvSpPr>
        <p:spPr>
          <a:xfrm>
            <a:off x="0" y="840173"/>
            <a:ext cx="4891182" cy="368165"/>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237159" y="55977"/>
                </a:lnTo>
                <a:lnTo>
                  <a:pt x="1435"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ABeeZee" panose="02000000000000000000" pitchFamily="2" charset="0"/>
                <a:ea typeface="Roboto Slab" pitchFamily="2" charset="0"/>
                <a:cs typeface="+mn-cs"/>
              </a:rPr>
              <a:t>Listening, Attention and Understanding</a:t>
            </a:r>
          </a:p>
        </p:txBody>
      </p:sp>
      <p:graphicFrame>
        <p:nvGraphicFramePr>
          <p:cNvPr id="13" name="Table 12">
            <a:extLst>
              <a:ext uri="{FF2B5EF4-FFF2-40B4-BE49-F238E27FC236}">
                <a16:creationId xmlns:a16="http://schemas.microsoft.com/office/drawing/2014/main" id="{7B11B8C8-E5E5-3367-B6D8-DBEA558524EA}"/>
              </a:ext>
            </a:extLst>
          </p:cNvPr>
          <p:cNvGraphicFramePr>
            <a:graphicFrameLocks noGrp="1"/>
          </p:cNvGraphicFramePr>
          <p:nvPr/>
        </p:nvGraphicFramePr>
        <p:xfrm>
          <a:off x="174032" y="1321884"/>
          <a:ext cx="4392000" cy="4826357"/>
        </p:xfrm>
        <a:graphic>
          <a:graphicData uri="http://schemas.openxmlformats.org/drawingml/2006/table">
            <a:tbl>
              <a:tblPr firstRow="1" bandRow="1">
                <a:tableStyleId>{5C22544A-7EE6-4342-B048-85BDC9FD1C3A}</a:tableStyleId>
              </a:tblPr>
              <a:tblGrid>
                <a:gridCol w="180000">
                  <a:extLst>
                    <a:ext uri="{9D8B030D-6E8A-4147-A177-3AD203B41FA5}">
                      <a16:colId xmlns:a16="http://schemas.microsoft.com/office/drawing/2014/main" val="2371532815"/>
                    </a:ext>
                  </a:extLst>
                </a:gridCol>
                <a:gridCol w="180000">
                  <a:extLst>
                    <a:ext uri="{9D8B030D-6E8A-4147-A177-3AD203B41FA5}">
                      <a16:colId xmlns:a16="http://schemas.microsoft.com/office/drawing/2014/main" val="3992725249"/>
                    </a:ext>
                  </a:extLst>
                </a:gridCol>
                <a:gridCol w="4032000">
                  <a:extLst>
                    <a:ext uri="{9D8B030D-6E8A-4147-A177-3AD203B41FA5}">
                      <a16:colId xmlns:a16="http://schemas.microsoft.com/office/drawing/2014/main" val="193742007"/>
                    </a:ext>
                  </a:extLst>
                </a:gridCol>
              </a:tblGrid>
              <a:tr h="292510">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ABeeZee" panose="02000000000000000000" pitchFamily="2" charset="0"/>
                        </a:rPr>
                        <a:t>N2</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indent="-72000" algn="l">
                        <a:lnSpc>
                          <a:spcPct val="100000"/>
                        </a:lnSpc>
                        <a:spcBef>
                          <a:spcPts val="0"/>
                        </a:spcBef>
                        <a:spcAft>
                          <a:spcPts val="0"/>
                        </a:spcAft>
                        <a:buFont typeface="Arial" panose="020B0604020202020204" pitchFamily="34" charset="0"/>
                        <a:buChar char="•"/>
                      </a:pPr>
                      <a:r>
                        <a:rPr lang="en-GB" sz="900" b="0" kern="1200" noProof="0">
                          <a:solidFill>
                            <a:schemeClr val="bg1"/>
                          </a:solidFill>
                          <a:latin typeface="Roboto" panose="02000000000000000000" pitchFamily="2" charset="0"/>
                          <a:ea typeface="Roboto" panose="02000000000000000000" pitchFamily="2" charset="0"/>
                          <a:cs typeface="+mn-cs"/>
                        </a:rPr>
                        <a:t>Understand simple instructions like “give to nanny” or “stop”.</a:t>
                      </a:r>
                    </a:p>
                    <a:p>
                      <a:pPr marL="72000" indent="-72000" algn="l">
                        <a:lnSpc>
                          <a:spcPct val="100000"/>
                        </a:lnSpc>
                        <a:spcBef>
                          <a:spcPts val="0"/>
                        </a:spcBef>
                        <a:spcAft>
                          <a:spcPts val="0"/>
                        </a:spcAft>
                        <a:buFont typeface="Arial" panose="020B0604020202020204" pitchFamily="34" charset="0"/>
                        <a:buChar char="•"/>
                      </a:pPr>
                      <a:r>
                        <a:rPr lang="en-GB" sz="900" b="0" kern="1200" noProof="0">
                          <a:solidFill>
                            <a:schemeClr val="bg1"/>
                          </a:solidFill>
                          <a:latin typeface="Roboto" panose="02000000000000000000" pitchFamily="2" charset="0"/>
                          <a:ea typeface="Roboto" panose="02000000000000000000" pitchFamily="2" charset="0"/>
                          <a:cs typeface="+mn-cs"/>
                        </a:rPr>
                        <a:t>Identify familiar objects and properties for practitioners when they are described.</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Will listen to a short story read by an adult but can be easily distracted.</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916502617"/>
                  </a:ext>
                </a:extLst>
              </a:tr>
              <a:tr h="357912">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Understand and act on longer sentences e.g.: ‘build big tower’ or ‘knock down tower’.</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Identify familiar objects and properties when described with a two part phrase e.g.: ‘green dinosaur’, ‘tall cup’</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Recall parts of the story and join in repeated phrases</a:t>
                      </a:r>
                      <a:endParaRPr lang="en-GB" sz="900" noProof="0">
                        <a:solidFill>
                          <a:schemeClr val="bg1"/>
                        </a:solidFill>
                        <a:latin typeface="Roboto" panose="02000000000000000000" pitchFamily="2" charset="0"/>
                        <a:ea typeface="Roboto" panose="02000000000000000000" pitchFamily="2" charset="0"/>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879660222"/>
                  </a:ext>
                </a:extLst>
              </a:tr>
              <a:tr h="48871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Can say and understand words for time e.g.: ‘now’ and ‘later’.</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Can say and understand words for function </a:t>
                      </a:r>
                      <a:r>
                        <a:rPr lang="en-GB" sz="900" noProof="0" err="1">
                          <a:solidFill>
                            <a:schemeClr val="bg1"/>
                          </a:solidFill>
                          <a:latin typeface="Roboto" panose="02000000000000000000" pitchFamily="2" charset="0"/>
                          <a:ea typeface="Roboto" panose="02000000000000000000" pitchFamily="2" charset="0"/>
                        </a:rPr>
                        <a:t>e.g</a:t>
                      </a:r>
                      <a:r>
                        <a:rPr lang="en-GB" sz="900" noProof="0">
                          <a:solidFill>
                            <a:schemeClr val="bg1"/>
                          </a:solidFill>
                          <a:latin typeface="Roboto" panose="02000000000000000000" pitchFamily="2" charset="0"/>
                          <a:ea typeface="Roboto" panose="02000000000000000000" pitchFamily="2" charset="0"/>
                        </a:rPr>
                        <a:t>: can tell you a trowel is used for digging.</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Can say and understand words for space e.g.: ‘over there’.</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Understands some vocabulary related to size e.g.: ‘Can you find the big fish?’ </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noProof="0">
                          <a:solidFill>
                            <a:schemeClr val="bg1"/>
                          </a:solidFill>
                          <a:latin typeface="Roboto" panose="02000000000000000000" pitchFamily="2" charset="0"/>
                          <a:ea typeface="Roboto" panose="02000000000000000000" pitchFamily="2" charset="0"/>
                        </a:rPr>
                        <a:t>Listen to a short story read by an adult and ask questions about the book.</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375968774"/>
                  </a:ext>
                </a:extLst>
              </a:tr>
              <a:tr h="488717">
                <a:tc rowSpan="3">
                  <a:txBody>
                    <a:bodyPr/>
                    <a:lstStyle/>
                    <a:p>
                      <a:pPr algn="ctr"/>
                      <a:r>
                        <a:rPr lang="en-GB" sz="1000" b="1" noProof="0">
                          <a:solidFill>
                            <a:schemeClr val="bg1"/>
                          </a:solidFill>
                          <a:latin typeface="ABeeZee" panose="02000000000000000000" pitchFamily="2" charset="0"/>
                        </a:rPr>
                        <a:t>N3-4</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lvl="0" indent="-72000" algn="l">
                        <a:lnSpc>
                          <a:spcPct val="100000"/>
                        </a:lnSpc>
                        <a:spcBef>
                          <a:spcPts val="0"/>
                        </a:spcBef>
                        <a:spcAft>
                          <a:spcPts val="0"/>
                        </a:spcAft>
                        <a:buFont typeface="Arial" panose="020B0604020202020204" pitchFamily="34" charset="0"/>
                        <a:buChar char="•"/>
                        <a:tabLst>
                          <a:tab pos="457200" algn="l"/>
                        </a:tabLst>
                      </a:pPr>
                      <a:r>
                        <a:rPr lang="en-GB" sz="900" i="0" noProof="0">
                          <a:solidFill>
                            <a:schemeClr val="bg1"/>
                          </a:solidFill>
                          <a:effectLst/>
                          <a:latin typeface="Roboto" panose="02000000000000000000" pitchFamily="2" charset="0"/>
                          <a:ea typeface="Roboto" panose="02000000000000000000" pitchFamily="2" charset="0"/>
                        </a:rPr>
                        <a:t>Be able to talk about familiar books:</a:t>
                      </a:r>
                    </a:p>
                    <a:p>
                      <a:pPr marL="529200" lvl="2" indent="-72000" algn="l">
                        <a:lnSpc>
                          <a:spcPct val="100000"/>
                        </a:lnSpc>
                        <a:spcBef>
                          <a:spcPts val="0"/>
                        </a:spcBef>
                        <a:spcAft>
                          <a:spcPts val="0"/>
                        </a:spcAft>
                        <a:buFontTx/>
                        <a:buChar char="-"/>
                        <a:tabLst>
                          <a:tab pos="457200" algn="l"/>
                        </a:tabLst>
                      </a:pPr>
                      <a:r>
                        <a:rPr lang="en-GB" sz="900" i="0" noProof="0">
                          <a:solidFill>
                            <a:schemeClr val="bg1"/>
                          </a:solidFill>
                          <a:effectLst/>
                          <a:latin typeface="Roboto" panose="02000000000000000000" pitchFamily="2" charset="0"/>
                          <a:ea typeface="Roboto" panose="02000000000000000000" pitchFamily="2" charset="0"/>
                        </a:rPr>
                        <a:t>Sit and listen to a story</a:t>
                      </a:r>
                    </a:p>
                    <a:p>
                      <a:pPr marL="529200" lvl="2" indent="-72000" algn="l">
                        <a:lnSpc>
                          <a:spcPct val="100000"/>
                        </a:lnSpc>
                        <a:spcBef>
                          <a:spcPts val="0"/>
                        </a:spcBef>
                        <a:spcAft>
                          <a:spcPts val="0"/>
                        </a:spcAft>
                        <a:buFontTx/>
                        <a:buChar char="-"/>
                        <a:tabLst>
                          <a:tab pos="457200" algn="l"/>
                        </a:tabLst>
                      </a:pPr>
                      <a:r>
                        <a:rPr lang="en-GB" sz="900" i="0" noProof="0">
                          <a:solidFill>
                            <a:schemeClr val="bg1"/>
                          </a:solidFill>
                          <a:effectLst/>
                          <a:latin typeface="Roboto" panose="02000000000000000000" pitchFamily="2" charset="0"/>
                          <a:ea typeface="Roboto" panose="02000000000000000000" pitchFamily="2" charset="0"/>
                        </a:rPr>
                        <a:t>Answer simple question about what they have heard</a:t>
                      </a:r>
                      <a:endParaRPr lang="en-GB" sz="900" b="1" i="0" noProof="0">
                        <a:solidFill>
                          <a:schemeClr val="bg1"/>
                        </a:solidFill>
                        <a:latin typeface="Roboto" panose="02000000000000000000" pitchFamily="2" charset="0"/>
                        <a:ea typeface="Roboto" panose="02000000000000000000" pitchFamily="2" charset="0"/>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Enjoy listening to longer stories and can remember much of what happens.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Understand a question or instruction that has two parts, such as “Get your coat and wait at the door”.</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392140818"/>
                  </a:ext>
                </a:extLst>
              </a:tr>
              <a:tr h="48871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Know many rhymes, be able to talk about familiar books, and be able to tell a long story. </a:t>
                      </a:r>
                    </a:p>
                    <a:p>
                      <a:pPr marL="529200" marR="0" lvl="2" indent="-72000" algn="l" defTabSz="914378"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  </a:t>
                      </a:r>
                      <a:r>
                        <a:rPr lang="en-GB" sz="900" b="0" i="0" noProof="0">
                          <a:solidFill>
                            <a:schemeClr val="bg1"/>
                          </a:solidFill>
                          <a:latin typeface="Roboto" panose="02000000000000000000" pitchFamily="2" charset="0"/>
                          <a:ea typeface="Roboto" panose="02000000000000000000" pitchFamily="2" charset="0"/>
                        </a:rPr>
                        <a:t>Suggest how a story might end</a:t>
                      </a:r>
                    </a:p>
                    <a:p>
                      <a:pPr marL="529200" marR="0" lvl="2" indent="-72000" algn="l" defTabSz="914378"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noProof="0">
                          <a:solidFill>
                            <a:schemeClr val="bg1"/>
                          </a:solidFill>
                          <a:effectLst/>
                          <a:latin typeface="Roboto" panose="02000000000000000000" pitchFamily="2" charset="0"/>
                          <a:ea typeface="Roboto" panose="02000000000000000000" pitchFamily="2" charset="0"/>
                        </a:rPr>
                        <a:t>-  </a:t>
                      </a:r>
                      <a:r>
                        <a:rPr lang="en-GB" sz="900" i="0" noProof="0">
                          <a:solidFill>
                            <a:schemeClr val="bg1"/>
                          </a:solidFill>
                          <a:effectLst/>
                          <a:latin typeface="Roboto" panose="02000000000000000000" pitchFamily="2" charset="0"/>
                          <a:ea typeface="Roboto" panose="02000000000000000000" pitchFamily="2" charset="0"/>
                        </a:rPr>
                        <a:t>Join in repeated refrains from stories</a:t>
                      </a:r>
                    </a:p>
                    <a:p>
                      <a:pPr marL="529200" marR="0" lvl="2" indent="-72000" algn="l" defTabSz="914378"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u="none" strike="noStrike" baseline="0" noProof="0">
                          <a:solidFill>
                            <a:schemeClr val="bg1"/>
                          </a:solidFill>
                          <a:effectLst/>
                          <a:latin typeface="Roboto" panose="02000000000000000000" pitchFamily="2" charset="0"/>
                          <a:ea typeface="Roboto" panose="02000000000000000000" pitchFamily="2" charset="0"/>
                          <a:cs typeface="Calibri" panose="020F0502020204030204" pitchFamily="34" charset="0"/>
                        </a:rPr>
                        <a:t>-  Make simple predictions.</a:t>
                      </a:r>
                    </a:p>
                    <a:p>
                      <a:pPr marL="529200" marR="0" lvl="2" indent="-72000" algn="l" defTabSz="914378"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b="0" i="0" u="none" strike="noStrike" baseline="0" noProof="0">
                          <a:solidFill>
                            <a:schemeClr val="bg1"/>
                          </a:solidFill>
                          <a:effectLst/>
                          <a:latin typeface="Roboto" panose="02000000000000000000" pitchFamily="2" charset="0"/>
                          <a:ea typeface="Roboto" panose="02000000000000000000" pitchFamily="2" charset="0"/>
                          <a:cs typeface="Calibri" panose="020F0502020204030204" pitchFamily="34" charset="0"/>
                        </a:rPr>
                        <a:t>-  Retell a familiar story.</a:t>
                      </a:r>
                      <a:endParaRPr lang="en-GB" sz="900" i="0" noProof="0">
                        <a:solidFill>
                          <a:schemeClr val="bg1"/>
                        </a:solidFill>
                        <a:effectLst/>
                        <a:latin typeface="Roboto" panose="02000000000000000000" pitchFamily="2" charset="0"/>
                        <a:ea typeface="Roboto" panose="02000000000000000000" pitchFamily="2" charset="0"/>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i="0" noProof="0">
                          <a:solidFill>
                            <a:schemeClr val="bg1"/>
                          </a:solidFill>
                          <a:effectLst/>
                          <a:latin typeface="Roboto" panose="02000000000000000000" pitchFamily="2" charset="0"/>
                          <a:ea typeface="Roboto" panose="02000000000000000000" pitchFamily="2" charset="0"/>
                        </a:rPr>
                        <a:t>Use vocabulary in their play, that reflects their experiences of books.</a:t>
                      </a:r>
                      <a:endParaRPr lang="en-GB" sz="900" b="0" i="0" noProof="0">
                        <a:solidFill>
                          <a:schemeClr val="bg1"/>
                        </a:solidFill>
                        <a:latin typeface="Roboto" panose="02000000000000000000" pitchFamily="2" charset="0"/>
                        <a:ea typeface="Roboto" panose="02000000000000000000" pitchFamily="2" charset="0"/>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084903960"/>
                  </a:ext>
                </a:extLst>
              </a:tr>
              <a:tr h="48871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Understand ‘why’ questions (“Why do you think the caterpillar got so fat?”)</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Know many rhymes, be able to talk about familiar books, and be able to tell a long story.</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747050038"/>
                  </a:ext>
                </a:extLst>
              </a:tr>
            </a:tbl>
          </a:graphicData>
        </a:graphic>
      </p:graphicFrame>
      <p:graphicFrame>
        <p:nvGraphicFramePr>
          <p:cNvPr id="14" name="Table 13">
            <a:extLst>
              <a:ext uri="{FF2B5EF4-FFF2-40B4-BE49-F238E27FC236}">
                <a16:creationId xmlns:a16="http://schemas.microsoft.com/office/drawing/2014/main" id="{D6E068BA-8772-F21E-34E3-D71849B818B9}"/>
              </a:ext>
            </a:extLst>
          </p:cNvPr>
          <p:cNvGraphicFramePr>
            <a:graphicFrameLocks noGrp="1"/>
          </p:cNvGraphicFramePr>
          <p:nvPr/>
        </p:nvGraphicFramePr>
        <p:xfrm>
          <a:off x="4645246" y="1321884"/>
          <a:ext cx="4824000" cy="3782160"/>
        </p:xfrm>
        <a:graphic>
          <a:graphicData uri="http://schemas.openxmlformats.org/drawingml/2006/table">
            <a:tbl>
              <a:tblPr firstRow="1" bandRow="1">
                <a:tableStyleId>{5C22544A-7EE6-4342-B048-85BDC9FD1C3A}</a:tableStyleId>
              </a:tblPr>
              <a:tblGrid>
                <a:gridCol w="180000">
                  <a:extLst>
                    <a:ext uri="{9D8B030D-6E8A-4147-A177-3AD203B41FA5}">
                      <a16:colId xmlns:a16="http://schemas.microsoft.com/office/drawing/2014/main" val="2371532815"/>
                    </a:ext>
                  </a:extLst>
                </a:gridCol>
                <a:gridCol w="180000">
                  <a:extLst>
                    <a:ext uri="{9D8B030D-6E8A-4147-A177-3AD203B41FA5}">
                      <a16:colId xmlns:a16="http://schemas.microsoft.com/office/drawing/2014/main" val="3992725249"/>
                    </a:ext>
                  </a:extLst>
                </a:gridCol>
                <a:gridCol w="4464000">
                  <a:extLst>
                    <a:ext uri="{9D8B030D-6E8A-4147-A177-3AD203B41FA5}">
                      <a16:colId xmlns:a16="http://schemas.microsoft.com/office/drawing/2014/main" val="193742007"/>
                    </a:ext>
                  </a:extLst>
                </a:gridCol>
              </a:tblGrid>
              <a:tr h="488717">
                <a:tc rowSpan="3">
                  <a:txBody>
                    <a:bodyPr/>
                    <a:lstStyle/>
                    <a:p>
                      <a:pPr algn="ctr"/>
                      <a:r>
                        <a:rPr lang="en-GB" sz="1000" b="1" noProof="0">
                          <a:solidFill>
                            <a:schemeClr val="bg1"/>
                          </a:solidFill>
                          <a:latin typeface="ABeeZee" panose="02000000000000000000" pitchFamily="2" charset="0"/>
                        </a:rPr>
                        <a:t>Reception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indent="-72000" algn="l">
                        <a:lnSpc>
                          <a:spcPct val="100000"/>
                        </a:lnSpc>
                        <a:spcBef>
                          <a:spcPts val="0"/>
                        </a:spcBef>
                        <a:spcAft>
                          <a:spcPts val="0"/>
                        </a:spcAft>
                        <a:buFont typeface="Arial" panose="020B0604020202020204" pitchFamily="34" charset="0"/>
                        <a:buChar char="•"/>
                      </a:pPr>
                      <a:r>
                        <a:rPr lang="en-GB" sz="900" b="0" i="0" noProof="0">
                          <a:solidFill>
                            <a:schemeClr val="bg1"/>
                          </a:solidFill>
                          <a:latin typeface="Roboto" panose="02000000000000000000" pitchFamily="2" charset="0"/>
                          <a:ea typeface="Roboto" panose="02000000000000000000" pitchFamily="2" charset="0"/>
                        </a:rPr>
                        <a:t>Engage in story times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noProof="0">
                          <a:solidFill>
                            <a:schemeClr val="bg1"/>
                          </a:solidFill>
                          <a:effectLst/>
                          <a:latin typeface="Roboto" panose="02000000000000000000" pitchFamily="2" charset="0"/>
                          <a:ea typeface="Roboto" panose="02000000000000000000" pitchFamily="2" charset="0"/>
                          <a:cs typeface="+mn-cs"/>
                        </a:rPr>
                        <a:t>Engage in non-fiction books.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to and talk about selected non-fiction to develop a deep familiarity with new knowledge and vocabulary. </a:t>
                      </a:r>
                      <a:endParaRPr lang="en-GB" sz="900" b="0" i="0" noProof="0">
                        <a:solidFill>
                          <a:schemeClr val="bg1"/>
                        </a:solidFill>
                        <a:latin typeface="Roboto" panose="02000000000000000000" pitchFamily="2" charset="0"/>
                        <a:ea typeface="Roboto" panose="02000000000000000000" pitchFamily="2" charset="0"/>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to and talk about stories to build familiarity and understanding.</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to and talk about selected non-fiction to develop a deep familiarity with new knowledge and vocabulary. </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noProof="0">
                          <a:solidFill>
                            <a:schemeClr val="bg1"/>
                          </a:solidFill>
                          <a:effectLst/>
                          <a:latin typeface="Roboto" panose="02000000000000000000" pitchFamily="2" charset="0"/>
                          <a:ea typeface="Roboto" panose="02000000000000000000" pitchFamily="2" charset="0"/>
                          <a:cs typeface="+mn-cs"/>
                        </a:rPr>
                        <a:t>Understand how to listen carefully and why listening is important.</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Learn rhymes, poems and songs</a:t>
                      </a:r>
                      <a:r>
                        <a:rPr lang="en-GB" sz="900" b="0" i="0" u="none" strike="noStrike" kern="1200" baseline="0" noProof="0">
                          <a:solidFill>
                            <a:schemeClr val="bg1"/>
                          </a:solidFill>
                          <a:effectLst/>
                          <a:latin typeface="Roboto" panose="02000000000000000000" pitchFamily="2" charset="0"/>
                          <a:ea typeface="Roboto" panose="02000000000000000000" pitchFamily="2" charset="0"/>
                          <a:cs typeface="+mn-cs"/>
                        </a:rPr>
                        <a:t>.</a:t>
                      </a:r>
                      <a:endParaRPr lang="en-GB" sz="900" b="0" i="0" noProof="0">
                        <a:solidFill>
                          <a:schemeClr val="bg1"/>
                        </a:solidFill>
                        <a:latin typeface="Roboto" panose="02000000000000000000" pitchFamily="2" charset="0"/>
                        <a:ea typeface="Roboto" panose="02000000000000000000" pitchFamily="2" charset="0"/>
                      </a:endParaRP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986337829"/>
                  </a:ext>
                </a:extLst>
              </a:tr>
              <a:tr h="48871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indent="-72000" algn="l">
                        <a:lnSpc>
                          <a:spcPct val="100000"/>
                        </a:lnSpc>
                        <a:spcBef>
                          <a:spcPts val="0"/>
                        </a:spcBef>
                        <a:spcAft>
                          <a:spcPts val="0"/>
                        </a:spcAft>
                        <a:buFont typeface="Arial" panose="020B0604020202020204" pitchFamily="34" charset="0"/>
                        <a:buChar cha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Engage in non-fiction books.	</a:t>
                      </a:r>
                    </a:p>
                    <a:p>
                      <a:pPr marL="72000" indent="-72000">
                        <a:lnSpc>
                          <a:spcPct val="100000"/>
                        </a:lnSpc>
                        <a:spcBef>
                          <a:spcPts val="0"/>
                        </a:spcBef>
                        <a:spcAft>
                          <a:spcPts val="0"/>
                        </a:spcAft>
                        <a:buFont typeface="Arial" panose="020B0604020202020204" pitchFamily="34" charset="0"/>
                        <a:buChar cha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to and talk about selected non-fiction to develop a deep familiarity with new knowledge and vocabulary. </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to and talk about stories to build familiarity and understanding.</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Ask questions to find out more and check they understand what has been said.</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noProof="0">
                          <a:solidFill>
                            <a:schemeClr val="bg1"/>
                          </a:solidFill>
                          <a:effectLst/>
                          <a:latin typeface="Roboto" panose="02000000000000000000" pitchFamily="2" charset="0"/>
                          <a:ea typeface="Roboto" panose="02000000000000000000" pitchFamily="2" charset="0"/>
                        </a:rPr>
                        <a:t>Make simple predictions about what will happen next when reading or listening to a text</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noProof="0">
                          <a:solidFill>
                            <a:schemeClr val="bg1"/>
                          </a:solidFill>
                          <a:effectLst/>
                          <a:latin typeface="Roboto" panose="02000000000000000000" pitchFamily="2" charset="0"/>
                          <a:ea typeface="Roboto" panose="02000000000000000000" pitchFamily="2" charset="0"/>
                        </a:rPr>
                        <a:t>Answer why and how stories about a text </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Retell the story, once they have developed a deep familiarity with the text; some as exact repetition and some in their own words.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Listen carefully to rhymes and songs, paying attention to how they sound.</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4270896055"/>
                  </a:ext>
                </a:extLst>
              </a:tr>
              <a:tr h="48871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kern="1200" noProof="0">
                          <a:solidFill>
                            <a:schemeClr val="bg1"/>
                          </a:solidFill>
                          <a:effectLst/>
                          <a:latin typeface="Roboto" panose="02000000000000000000" pitchFamily="2" charset="0"/>
                          <a:ea typeface="Roboto" panose="02000000000000000000" pitchFamily="2" charset="0"/>
                          <a:cs typeface="+mn-cs"/>
                        </a:rPr>
                        <a:t>Ask questions to find out more and to check they understand what has been said to them.</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Retell the story, once they have developed a deep familiarity with the text; some as exact repetition and some in their own words.</a:t>
                      </a:r>
                      <a:endParaRPr lang="en-GB" sz="900" b="0" i="0" kern="1200" noProof="0">
                        <a:solidFill>
                          <a:schemeClr val="bg1"/>
                        </a:solidFill>
                        <a:effectLst/>
                        <a:latin typeface="Roboto" panose="02000000000000000000" pitchFamily="2" charset="0"/>
                        <a:ea typeface="Roboto" panose="02000000000000000000" pitchFamily="2" charset="0"/>
                        <a:cs typeface="+mn-cs"/>
                      </a:endParaRPr>
                    </a:p>
                    <a:p>
                      <a:pPr marL="72000" indent="-72000">
                        <a:lnSpc>
                          <a:spcPct val="100000"/>
                        </a:lnSpc>
                        <a:spcBef>
                          <a:spcPts val="0"/>
                        </a:spcBef>
                        <a:spcAft>
                          <a:spcPts val="0"/>
                        </a:spcAft>
                        <a:buFont typeface="Arial" panose="020B0604020202020204" pitchFamily="34" charset="0"/>
                        <a:buChar char="•"/>
                      </a:pPr>
                      <a:r>
                        <a:rPr lang="en-GB" sz="900" b="0" i="0" kern="1200" noProof="0">
                          <a:solidFill>
                            <a:schemeClr val="bg1"/>
                          </a:solidFill>
                          <a:effectLst/>
                          <a:latin typeface="Roboto" panose="02000000000000000000" pitchFamily="2" charset="0"/>
                          <a:ea typeface="Roboto" panose="02000000000000000000" pitchFamily="2" charset="0"/>
                          <a:cs typeface="+mn-cs"/>
                        </a:rPr>
                        <a:t>Listen to and talk about stories to build familiarity and understanding.-Link events in a story to their own experiences.</a:t>
                      </a:r>
                    </a:p>
                  </a:txBody>
                  <a:tcPr marL="72000" marR="72000" marT="36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54863699"/>
                  </a:ext>
                </a:extLst>
              </a:tr>
            </a:tbl>
          </a:graphicData>
        </a:graphic>
      </p:graphicFrame>
      <p:pic>
        <p:nvPicPr>
          <p:cNvPr id="15" name="Picture 14" descr="A picture containing icon&#10;&#10;Description automatically generated">
            <a:extLst>
              <a:ext uri="{FF2B5EF4-FFF2-40B4-BE49-F238E27FC236}">
                <a16:creationId xmlns:a16="http://schemas.microsoft.com/office/drawing/2014/main" id="{F88E7E29-AB10-1BBE-EFA3-C9CE87615D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5469" y="140087"/>
            <a:ext cx="271717" cy="477221"/>
          </a:xfrm>
          <a:prstGeom prst="rect">
            <a:avLst/>
          </a:prstGeom>
        </p:spPr>
      </p:pic>
    </p:spTree>
    <p:extLst>
      <p:ext uri="{BB962C8B-B14F-4D97-AF65-F5344CB8AC3E}">
        <p14:creationId xmlns:p14="http://schemas.microsoft.com/office/powerpoint/2010/main" val="399393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7D4C4-C598-2098-A3E1-3E94E534F53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D3DCEF9-16D7-EE6F-5320-79D2E9B495DF}"/>
              </a:ext>
            </a:extLst>
          </p:cNvPr>
          <p:cNvSpPr>
            <a:spLocks noGrp="1"/>
          </p:cNvSpPr>
          <p:nvPr>
            <p:ph type="body" sz="quarter" idx="10"/>
          </p:nvPr>
        </p:nvSpPr>
        <p:spPr/>
        <p:txBody>
          <a:bodyPr/>
          <a:lstStyle/>
          <a:p>
            <a:r>
              <a:rPr lang="en-GB" sz="2400" noProof="0"/>
              <a:t>Communication and Language: </a:t>
            </a:r>
            <a:r>
              <a:rPr lang="en-GB" sz="2400" noProof="0">
                <a:solidFill>
                  <a:schemeClr val="tx1">
                    <a:lumMod val="50000"/>
                  </a:schemeClr>
                </a:solidFill>
              </a:rPr>
              <a:t>Termly Milestones</a:t>
            </a:r>
            <a:endParaRPr lang="en-GB" sz="2400" u="sng" noProof="0">
              <a:solidFill>
                <a:schemeClr val="tx1">
                  <a:lumMod val="50000"/>
                </a:schemeClr>
              </a:solidFill>
            </a:endParaRPr>
          </a:p>
        </p:txBody>
      </p:sp>
      <p:grpSp>
        <p:nvGrpSpPr>
          <p:cNvPr id="8" name="Group 7">
            <a:extLst>
              <a:ext uri="{FF2B5EF4-FFF2-40B4-BE49-F238E27FC236}">
                <a16:creationId xmlns:a16="http://schemas.microsoft.com/office/drawing/2014/main" id="{D76B17B9-E127-7E74-3A86-D108C8DCF56E}"/>
              </a:ext>
            </a:extLst>
          </p:cNvPr>
          <p:cNvGrpSpPr/>
          <p:nvPr/>
        </p:nvGrpSpPr>
        <p:grpSpPr>
          <a:xfrm>
            <a:off x="-636252" y="6261570"/>
            <a:ext cx="1260323" cy="1192859"/>
            <a:chOff x="-2681662" y="4062078"/>
            <a:chExt cx="2019221" cy="1911133"/>
          </a:xfrm>
        </p:grpSpPr>
        <p:sp>
          <p:nvSpPr>
            <p:cNvPr id="9" name="Arc 8">
              <a:extLst>
                <a:ext uri="{FF2B5EF4-FFF2-40B4-BE49-F238E27FC236}">
                  <a16:creationId xmlns:a16="http://schemas.microsoft.com/office/drawing/2014/main" id="{8C3F0186-58FD-F960-3604-64822F822D79}"/>
                </a:ext>
              </a:extLst>
            </p:cNvPr>
            <p:cNvSpPr/>
            <p:nvPr userDrawn="1"/>
          </p:nvSpPr>
          <p:spPr>
            <a:xfrm>
              <a:off x="-2681662" y="4062078"/>
              <a:ext cx="2019221" cy="1911133"/>
            </a:xfrm>
            <a:prstGeom prst="arc">
              <a:avLst/>
            </a:prstGeom>
            <a:solidFill>
              <a:schemeClr val="bg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7EF8B953-DA5D-F86D-9F29-CCE72FDC878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66708"/>
            <a:stretch/>
          </p:blipFill>
          <p:spPr>
            <a:xfrm>
              <a:off x="-1586016" y="4352551"/>
              <a:ext cx="731916" cy="588653"/>
            </a:xfrm>
            <a:prstGeom prst="rect">
              <a:avLst/>
            </a:prstGeom>
          </p:spPr>
        </p:pic>
      </p:grpSp>
      <p:sp>
        <p:nvSpPr>
          <p:cNvPr id="12" name="Freeform: Shape 11">
            <a:extLst>
              <a:ext uri="{FF2B5EF4-FFF2-40B4-BE49-F238E27FC236}">
                <a16:creationId xmlns:a16="http://schemas.microsoft.com/office/drawing/2014/main" id="{43744E9D-D950-78AA-8393-BFC46A7AB6D3}"/>
              </a:ext>
            </a:extLst>
          </p:cNvPr>
          <p:cNvSpPr/>
          <p:nvPr/>
        </p:nvSpPr>
        <p:spPr>
          <a:xfrm>
            <a:off x="0" y="840173"/>
            <a:ext cx="4891182" cy="368165"/>
          </a:xfrm>
          <a:custGeom>
            <a:avLst/>
            <a:gdLst>
              <a:gd name="connsiteX0" fmla="*/ 104172 w 8669438"/>
              <a:gd name="connsiteY0" fmla="*/ 0 h 6423949"/>
              <a:gd name="connsiteX1" fmla="*/ 0 w 8669438"/>
              <a:gd name="connsiteY1" fmla="*/ 6423949 h 6423949"/>
              <a:gd name="connsiteX2" fmla="*/ 8669438 w 8669438"/>
              <a:gd name="connsiteY2" fmla="*/ 6308202 h 6423949"/>
              <a:gd name="connsiteX3" fmla="*/ 8599990 w 8669438"/>
              <a:gd name="connsiteY3" fmla="*/ 138896 h 6423949"/>
              <a:gd name="connsiteX4" fmla="*/ 104172 w 8669438"/>
              <a:gd name="connsiteY4" fmla="*/ 0 h 6423949"/>
              <a:gd name="connsiteX0" fmla="*/ 16157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16157 w 8581423"/>
              <a:gd name="connsiteY4" fmla="*/ 0 h 6423949"/>
              <a:gd name="connsiteX0" fmla="*/ 79025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79025 w 8581423"/>
              <a:gd name="connsiteY4" fmla="*/ 0 h 6423949"/>
              <a:gd name="connsiteX0" fmla="*/ 36589 w 8581423"/>
              <a:gd name="connsiteY0" fmla="*/ 0 h 6423949"/>
              <a:gd name="connsiteX1" fmla="*/ 0 w 8581423"/>
              <a:gd name="connsiteY1" fmla="*/ 6423949 h 6423949"/>
              <a:gd name="connsiteX2" fmla="*/ 8581423 w 8581423"/>
              <a:gd name="connsiteY2" fmla="*/ 6308202 h 6423949"/>
              <a:gd name="connsiteX3" fmla="*/ 8511975 w 8581423"/>
              <a:gd name="connsiteY3" fmla="*/ 138896 h 6423949"/>
              <a:gd name="connsiteX4" fmla="*/ 36589 w 8581423"/>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476821 w 8546269"/>
              <a:gd name="connsiteY3" fmla="*/ 138896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96393 w 8546269"/>
              <a:gd name="connsiteY3" fmla="*/ 138898 h 6423949"/>
              <a:gd name="connsiteX4" fmla="*/ 1435 w 8546269"/>
              <a:gd name="connsiteY4" fmla="*/ 0 h 6423949"/>
              <a:gd name="connsiteX0" fmla="*/ 1435 w 8546269"/>
              <a:gd name="connsiteY0" fmla="*/ 26944 h 6450893"/>
              <a:gd name="connsiteX1" fmla="*/ 2567 w 8546269"/>
              <a:gd name="connsiteY1" fmla="*/ 6450893 h 6450893"/>
              <a:gd name="connsiteX2" fmla="*/ 8546269 w 8546269"/>
              <a:gd name="connsiteY2" fmla="*/ 6335146 h 6450893"/>
              <a:gd name="connsiteX3" fmla="*/ 8276650 w 8546269"/>
              <a:gd name="connsiteY3" fmla="*/ 0 h 6450893"/>
              <a:gd name="connsiteX4" fmla="*/ 1435 w 8546269"/>
              <a:gd name="connsiteY4" fmla="*/ 26944 h 6450893"/>
              <a:gd name="connsiteX0" fmla="*/ 1435 w 8546269"/>
              <a:gd name="connsiteY0" fmla="*/ 82225 h 6506174"/>
              <a:gd name="connsiteX1" fmla="*/ 2567 w 8546269"/>
              <a:gd name="connsiteY1" fmla="*/ 6506174 h 6506174"/>
              <a:gd name="connsiteX2" fmla="*/ 8546269 w 8546269"/>
              <a:gd name="connsiteY2" fmla="*/ 6390427 h 6506174"/>
              <a:gd name="connsiteX3" fmla="*/ 8266777 w 8546269"/>
              <a:gd name="connsiteY3" fmla="*/ 0 h 6506174"/>
              <a:gd name="connsiteX4" fmla="*/ 1435 w 8546269"/>
              <a:gd name="connsiteY4" fmla="*/ 82225 h 6506174"/>
              <a:gd name="connsiteX0" fmla="*/ 1435 w 8546269"/>
              <a:gd name="connsiteY0" fmla="*/ 0 h 6423949"/>
              <a:gd name="connsiteX1" fmla="*/ 2567 w 8546269"/>
              <a:gd name="connsiteY1" fmla="*/ 6423949 h 6423949"/>
              <a:gd name="connsiteX2" fmla="*/ 8546269 w 8546269"/>
              <a:gd name="connsiteY2" fmla="*/ 6308202 h 6423949"/>
              <a:gd name="connsiteX3" fmla="*/ 8266777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47032 w 8546269"/>
              <a:gd name="connsiteY3" fmla="*/ 28337 h 6423949"/>
              <a:gd name="connsiteX4" fmla="*/ 1435 w 8546269"/>
              <a:gd name="connsiteY4" fmla="*/ 0 h 6423949"/>
              <a:gd name="connsiteX0" fmla="*/ 1435 w 8546269"/>
              <a:gd name="connsiteY0" fmla="*/ 54584 h 6478533"/>
              <a:gd name="connsiteX1" fmla="*/ 2567 w 8546269"/>
              <a:gd name="connsiteY1" fmla="*/ 6478533 h 6478533"/>
              <a:gd name="connsiteX2" fmla="*/ 8546269 w 8546269"/>
              <a:gd name="connsiteY2" fmla="*/ 6362786 h 6478533"/>
              <a:gd name="connsiteX3" fmla="*/ 8227286 w 8546269"/>
              <a:gd name="connsiteY3" fmla="*/ 0 h 6478533"/>
              <a:gd name="connsiteX4" fmla="*/ 1435 w 8546269"/>
              <a:gd name="connsiteY4" fmla="*/ 54584 h 6478533"/>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46269"/>
              <a:gd name="connsiteY0" fmla="*/ 0 h 6423949"/>
              <a:gd name="connsiteX1" fmla="*/ 2567 w 8546269"/>
              <a:gd name="connsiteY1" fmla="*/ 6423949 h 6423949"/>
              <a:gd name="connsiteX2" fmla="*/ 8546269 w 8546269"/>
              <a:gd name="connsiteY2" fmla="*/ 6308202 h 6423949"/>
              <a:gd name="connsiteX3" fmla="*/ 8237159 w 8546269"/>
              <a:gd name="connsiteY3" fmla="*/ 55977 h 6423949"/>
              <a:gd name="connsiteX4" fmla="*/ 1435 w 8546269"/>
              <a:gd name="connsiteY4" fmla="*/ 0 h 6423949"/>
              <a:gd name="connsiteX0" fmla="*/ 1435 w 8566014"/>
              <a:gd name="connsiteY0" fmla="*/ 0 h 6423949"/>
              <a:gd name="connsiteX1" fmla="*/ 2567 w 8566014"/>
              <a:gd name="connsiteY1" fmla="*/ 6423949 h 6423949"/>
              <a:gd name="connsiteX2" fmla="*/ 8566014 w 8566014"/>
              <a:gd name="connsiteY2" fmla="*/ 6391129 h 6423949"/>
              <a:gd name="connsiteX3" fmla="*/ 8237159 w 8566014"/>
              <a:gd name="connsiteY3" fmla="*/ 55977 h 6423949"/>
              <a:gd name="connsiteX4" fmla="*/ 1435 w 8566014"/>
              <a:gd name="connsiteY4" fmla="*/ 0 h 6423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6014" h="6423949">
                <a:moveTo>
                  <a:pt x="1435" y="0"/>
                </a:moveTo>
                <a:cubicBezTo>
                  <a:pt x="-3951" y="2141316"/>
                  <a:pt x="7953" y="4282633"/>
                  <a:pt x="2567" y="6423949"/>
                </a:cubicBezTo>
                <a:lnTo>
                  <a:pt x="8566014" y="6391129"/>
                </a:lnTo>
                <a:lnTo>
                  <a:pt x="8237159" y="55977"/>
                </a:lnTo>
                <a:lnTo>
                  <a:pt x="1435"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800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ABeeZee" panose="02000000000000000000" pitchFamily="2" charset="0"/>
                <a:ea typeface="Roboto Slab" pitchFamily="2" charset="0"/>
                <a:cs typeface="+mn-cs"/>
              </a:rPr>
              <a:t>Speaking</a:t>
            </a:r>
          </a:p>
        </p:txBody>
      </p:sp>
      <p:graphicFrame>
        <p:nvGraphicFramePr>
          <p:cNvPr id="13" name="Table 12">
            <a:extLst>
              <a:ext uri="{FF2B5EF4-FFF2-40B4-BE49-F238E27FC236}">
                <a16:creationId xmlns:a16="http://schemas.microsoft.com/office/drawing/2014/main" id="{B568F1E7-B80E-2190-BDFE-EFDDA6329F03}"/>
              </a:ext>
            </a:extLst>
          </p:cNvPr>
          <p:cNvGraphicFramePr>
            <a:graphicFrameLocks noGrp="1"/>
          </p:cNvGraphicFramePr>
          <p:nvPr/>
        </p:nvGraphicFramePr>
        <p:xfrm>
          <a:off x="174032" y="1321884"/>
          <a:ext cx="4644000" cy="4939687"/>
        </p:xfrm>
        <a:graphic>
          <a:graphicData uri="http://schemas.openxmlformats.org/drawingml/2006/table">
            <a:tbl>
              <a:tblPr firstRow="1" bandRow="1">
                <a:tableStyleId>{5C22544A-7EE6-4342-B048-85BDC9FD1C3A}</a:tableStyleId>
              </a:tblPr>
              <a:tblGrid>
                <a:gridCol w="180000">
                  <a:extLst>
                    <a:ext uri="{9D8B030D-6E8A-4147-A177-3AD203B41FA5}">
                      <a16:colId xmlns:a16="http://schemas.microsoft.com/office/drawing/2014/main" val="2371532815"/>
                    </a:ext>
                  </a:extLst>
                </a:gridCol>
                <a:gridCol w="180000">
                  <a:extLst>
                    <a:ext uri="{9D8B030D-6E8A-4147-A177-3AD203B41FA5}">
                      <a16:colId xmlns:a16="http://schemas.microsoft.com/office/drawing/2014/main" val="3992725249"/>
                    </a:ext>
                  </a:extLst>
                </a:gridCol>
                <a:gridCol w="4284000">
                  <a:extLst>
                    <a:ext uri="{9D8B030D-6E8A-4147-A177-3AD203B41FA5}">
                      <a16:colId xmlns:a16="http://schemas.microsoft.com/office/drawing/2014/main" val="193742007"/>
                    </a:ext>
                  </a:extLst>
                </a:gridCol>
              </a:tblGrid>
              <a:tr h="509876">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ABeeZee" panose="02000000000000000000" pitchFamily="2" charset="0"/>
                        </a:rPr>
                        <a:t>N2</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indent="-72000">
                        <a:lnSpc>
                          <a:spcPct val="100000"/>
                        </a:lnSpc>
                        <a:spcBef>
                          <a:spcPts val="0"/>
                        </a:spcBef>
                        <a:spcAft>
                          <a:spcPts val="0"/>
                        </a:spcAft>
                        <a:buFont typeface="Arial" panose="020B0604020202020204" pitchFamily="34" charset="0"/>
                        <a:buChar char="•"/>
                      </a:pPr>
                      <a:r>
                        <a:rPr lang="en-GB" sz="900" b="0" noProof="0">
                          <a:solidFill>
                            <a:schemeClr val="bg1"/>
                          </a:solidFill>
                          <a:latin typeface="Roboto" panose="02000000000000000000" pitchFamily="2" charset="0"/>
                          <a:ea typeface="Roboto" panose="02000000000000000000" pitchFamily="2" charset="0"/>
                        </a:rPr>
                        <a:t>Can link two words together to describe e.g.: ‘green apple’</a:t>
                      </a:r>
                    </a:p>
                    <a:p>
                      <a:pPr marL="72000" indent="-72000">
                        <a:lnSpc>
                          <a:spcPct val="100000"/>
                        </a:lnSpc>
                        <a:spcBef>
                          <a:spcPts val="0"/>
                        </a:spcBef>
                        <a:spcAft>
                          <a:spcPts val="0"/>
                        </a:spcAft>
                        <a:buFont typeface="Arial" panose="020B0604020202020204" pitchFamily="34" charset="0"/>
                        <a:buChar char="•"/>
                      </a:pPr>
                      <a:r>
                        <a:rPr lang="en-GB" sz="900" b="0" noProof="0">
                          <a:solidFill>
                            <a:schemeClr val="bg1"/>
                          </a:solidFill>
                          <a:latin typeface="Roboto" panose="02000000000000000000" pitchFamily="2" charset="0"/>
                          <a:ea typeface="Roboto" panose="02000000000000000000" pitchFamily="2" charset="0"/>
                        </a:rPr>
                        <a:t>Start to answer simple questions about a text e.g.: ‘where is the pear?’</a:t>
                      </a:r>
                    </a:p>
                    <a:p>
                      <a:pPr marL="72000" marR="0" lvl="0" indent="-72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latin typeface="Roboto" panose="02000000000000000000" pitchFamily="2" charset="0"/>
                          <a:ea typeface="Roboto" panose="02000000000000000000" pitchFamily="2" charset="0"/>
                        </a:rPr>
                        <a:t>Develop pretend play related to text</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916502617"/>
                  </a:ext>
                </a:extLst>
              </a:tr>
              <a:tr h="654525">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latin typeface="Roboto" panose="02000000000000000000" pitchFamily="2" charset="0"/>
                          <a:ea typeface="Roboto" panose="02000000000000000000" pitchFamily="2" charset="0"/>
                        </a:rPr>
                        <a:t>Answer questions about the text including ‘who’, ‘what’, and ‘where’.</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latin typeface="Roboto" panose="02000000000000000000" pitchFamily="2" charset="0"/>
                          <a:ea typeface="Roboto" panose="02000000000000000000" pitchFamily="2" charset="0"/>
                        </a:rPr>
                        <a:t>Retell a story with the aid of simple pictures and props.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latin typeface="Roboto" panose="02000000000000000000" pitchFamily="2" charset="0"/>
                          <a:ea typeface="Roboto" panose="02000000000000000000" pitchFamily="2" charset="0"/>
                        </a:rPr>
                        <a:t>Develop pretend play e.g.: ‘sleeping in mummy bear’s bed’</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latin typeface="Roboto" panose="02000000000000000000" pitchFamily="2" charset="0"/>
                          <a:ea typeface="Roboto" panose="02000000000000000000" pitchFamily="2" charset="0"/>
                        </a:rPr>
                        <a:t>Develop a wider range of vocabulary including opposites.</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879660222"/>
                  </a:ext>
                </a:extLst>
              </a:tr>
              <a:tr h="1088470">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noProof="0">
                          <a:solidFill>
                            <a:schemeClr val="bg1"/>
                          </a:solidFill>
                          <a:effectLst/>
                          <a:latin typeface="Roboto" panose="02000000000000000000" pitchFamily="2" charset="0"/>
                          <a:ea typeface="Roboto" panose="02000000000000000000" pitchFamily="2" charset="0"/>
                          <a:cs typeface="+mn-cs"/>
                        </a:rPr>
                        <a:t>Can link up to 5 words together.</a:t>
                      </a:r>
                      <a:endParaRPr lang="en-GB" sz="900" b="0" noProof="0">
                        <a:solidFill>
                          <a:schemeClr val="bg1"/>
                        </a:solidFill>
                        <a:effectLst/>
                        <a:latin typeface="Roboto" panose="02000000000000000000" pitchFamily="2" charset="0"/>
                        <a:ea typeface="Roboto" panose="02000000000000000000" pitchFamily="2" charset="0"/>
                        <a:cs typeface="Times New Roman"/>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Develop vocabulary beyond everyday language, this may be based on the following prompts:</a:t>
                      </a:r>
                    </a:p>
                    <a:p>
                      <a:pPr marL="540000" marR="0" lvl="1" indent="-144000" algn="l" defTabSz="914378"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Class texts</a:t>
                      </a:r>
                    </a:p>
                    <a:p>
                      <a:pPr marL="540000" marR="0" lvl="1" indent="-144000" algn="l" defTabSz="914378"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Special trips or events</a:t>
                      </a:r>
                    </a:p>
                    <a:p>
                      <a:pPr marL="540000" marR="0" lvl="1" indent="-144000" algn="l" defTabSz="914378"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Topic work</a:t>
                      </a:r>
                    </a:p>
                    <a:p>
                      <a:pPr marL="540000" marR="0" lvl="1" indent="-144000" algn="l" defTabSz="914378"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900" b="0" noProof="0">
                          <a:solidFill>
                            <a:schemeClr val="bg1"/>
                          </a:solidFill>
                          <a:effectLst/>
                          <a:latin typeface="Roboto" panose="02000000000000000000" pitchFamily="2" charset="0"/>
                          <a:ea typeface="Roboto" panose="02000000000000000000" pitchFamily="2" charset="0"/>
                          <a:cs typeface="Times New Roman"/>
                        </a:rPr>
                        <a:t>Describing actions</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375968774"/>
                  </a:ext>
                </a:extLst>
              </a:tr>
              <a:tr h="654525">
                <a:tc rowSpan="3">
                  <a:txBody>
                    <a:bodyPr/>
                    <a:lstStyle/>
                    <a:p>
                      <a:pPr algn="ctr"/>
                      <a:r>
                        <a:rPr lang="en-GB" sz="1000" b="1" noProof="0">
                          <a:solidFill>
                            <a:schemeClr val="bg1"/>
                          </a:solidFill>
                          <a:latin typeface="ABeeZee" panose="02000000000000000000" pitchFamily="2" charset="0"/>
                        </a:rPr>
                        <a:t>N3-4</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lvl="0" indent="-72000" algn="l">
                        <a:lnSpc>
                          <a:spcPct val="100000"/>
                        </a:lnSpc>
                        <a:spcBef>
                          <a:spcPts val="0"/>
                        </a:spcBef>
                        <a:spcAft>
                          <a:spcPts val="0"/>
                        </a:spcAft>
                        <a:buFont typeface="Arial" panose="020B0604020202020204" pitchFamily="34" charset="0"/>
                        <a:buChar char="•"/>
                        <a:tabLst>
                          <a:tab pos="457200" algn="l"/>
                        </a:tabLst>
                      </a:pPr>
                      <a:r>
                        <a:rPr lang="en-GB" sz="900" b="0" i="0" u="none" strike="noStrike" baseline="0" noProof="0">
                          <a:solidFill>
                            <a:schemeClr val="bg1"/>
                          </a:solidFill>
                          <a:effectLst/>
                          <a:latin typeface="Roboto" panose="02000000000000000000" pitchFamily="2" charset="0"/>
                          <a:ea typeface="Roboto" panose="02000000000000000000" pitchFamily="2" charset="0"/>
                          <a:cs typeface="Calibri" panose="020F0502020204030204" pitchFamily="34" charset="0"/>
                        </a:rPr>
                        <a:t>Speak in simple sentences</a:t>
                      </a:r>
                      <a:endParaRPr lang="en-GB" sz="900" b="0" noProof="0">
                        <a:solidFill>
                          <a:schemeClr val="bg1"/>
                        </a:solidFill>
                        <a:effectLst/>
                        <a:latin typeface="Roboto" panose="02000000000000000000" pitchFamily="2" charset="0"/>
                        <a:ea typeface="Roboto" panose="02000000000000000000" pitchFamily="2" charset="0"/>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tab pos="457200" algn="l"/>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Develop their communication but may continue to have problems with irregular tenses and plurals.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tab pos="457200" algn="l"/>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a wider range of vocabulary.</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392140818"/>
                  </a:ext>
                </a:extLst>
              </a:tr>
              <a:tr h="1233118">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talk to organise themselves and their play: “Let’s go on a bus... you sit there... I’ll be the driver.” </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longer sentences of four to six words.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Develop their communication, to talk about a past event but may continue to have problems with irregular tenses </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a wider range of vocabulary.</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effectLst/>
                          <a:latin typeface="Roboto" panose="02000000000000000000" pitchFamily="2" charset="0"/>
                          <a:ea typeface="Roboto" panose="02000000000000000000" pitchFamily="2" charset="0"/>
                        </a:rPr>
                        <a:t>Use vocabulary in their play, that reflects their experiences of books.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effectLst/>
                          <a:latin typeface="Roboto" panose="02000000000000000000" pitchFamily="2" charset="0"/>
                          <a:ea typeface="Roboto" panose="02000000000000000000" pitchFamily="2" charset="0"/>
                          <a:cs typeface="Calibri" panose="020F0502020204030204" pitchFamily="34" charset="0"/>
                        </a:rPr>
                        <a:t>Sing a large repertoire of songs.</a:t>
                      </a:r>
                      <a:endPar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084903960"/>
                  </a:ext>
                </a:extLst>
              </a:tr>
              <a:tr h="799173">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Be able to express a point of view and to debate when they disagree with an adult or a friend, using words as well as actions.</a:t>
                      </a:r>
                    </a:p>
                    <a:p>
                      <a:pPr marL="72000" indent="-72000">
                        <a:lnSpc>
                          <a:spcPct val="100000"/>
                        </a:lnSpc>
                        <a:spcBef>
                          <a:spcPts val="0"/>
                        </a:spcBef>
                        <a:spcAft>
                          <a:spcPts val="0"/>
                        </a:spcAft>
                        <a:buFont typeface="Arial" panose="020B0604020202020204" pitchFamily="34" charset="0"/>
                        <a:buChar cha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Can start a conversation with an adult or a friend and continue it for many turns.</a:t>
                      </a:r>
                    </a:p>
                    <a:p>
                      <a:pPr marL="72000" indent="-72000">
                        <a:lnSpc>
                          <a:spcPct val="100000"/>
                        </a:lnSpc>
                        <a:spcBef>
                          <a:spcPts val="0"/>
                        </a:spcBef>
                        <a:spcAft>
                          <a:spcPts val="0"/>
                        </a:spcAft>
                        <a:buFont typeface="Arial" panose="020B0604020202020204" pitchFamily="34" charset="0"/>
                        <a:buChar cha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talk to organise themselves and their play.</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747050038"/>
                  </a:ext>
                </a:extLst>
              </a:tr>
            </a:tbl>
          </a:graphicData>
        </a:graphic>
      </p:graphicFrame>
      <p:graphicFrame>
        <p:nvGraphicFramePr>
          <p:cNvPr id="14" name="Table 13">
            <a:extLst>
              <a:ext uri="{FF2B5EF4-FFF2-40B4-BE49-F238E27FC236}">
                <a16:creationId xmlns:a16="http://schemas.microsoft.com/office/drawing/2014/main" id="{27CA3069-DA50-BEDD-D6FE-3F63E28C076E}"/>
              </a:ext>
            </a:extLst>
          </p:cNvPr>
          <p:cNvGraphicFramePr>
            <a:graphicFrameLocks noGrp="1"/>
          </p:cNvGraphicFramePr>
          <p:nvPr/>
        </p:nvGraphicFramePr>
        <p:xfrm>
          <a:off x="4953000" y="1321884"/>
          <a:ext cx="4320000" cy="2362460"/>
        </p:xfrm>
        <a:graphic>
          <a:graphicData uri="http://schemas.openxmlformats.org/drawingml/2006/table">
            <a:tbl>
              <a:tblPr firstRow="1" bandRow="1">
                <a:tableStyleId>{5C22544A-7EE6-4342-B048-85BDC9FD1C3A}</a:tableStyleId>
              </a:tblPr>
              <a:tblGrid>
                <a:gridCol w="180000">
                  <a:extLst>
                    <a:ext uri="{9D8B030D-6E8A-4147-A177-3AD203B41FA5}">
                      <a16:colId xmlns:a16="http://schemas.microsoft.com/office/drawing/2014/main" val="2371532815"/>
                    </a:ext>
                  </a:extLst>
                </a:gridCol>
                <a:gridCol w="180000">
                  <a:extLst>
                    <a:ext uri="{9D8B030D-6E8A-4147-A177-3AD203B41FA5}">
                      <a16:colId xmlns:a16="http://schemas.microsoft.com/office/drawing/2014/main" val="3992725249"/>
                    </a:ext>
                  </a:extLst>
                </a:gridCol>
                <a:gridCol w="3960000">
                  <a:extLst>
                    <a:ext uri="{9D8B030D-6E8A-4147-A177-3AD203B41FA5}">
                      <a16:colId xmlns:a16="http://schemas.microsoft.com/office/drawing/2014/main" val="193742007"/>
                    </a:ext>
                  </a:extLst>
                </a:gridCol>
              </a:tblGrid>
              <a:tr h="731540">
                <a:tc rowSpan="3">
                  <a:txBody>
                    <a:bodyPr/>
                    <a:lstStyle/>
                    <a:p>
                      <a:pPr algn="ctr"/>
                      <a:r>
                        <a:rPr lang="en-GB" sz="1000" b="1" noProof="0">
                          <a:solidFill>
                            <a:schemeClr val="bg1"/>
                          </a:solidFill>
                          <a:latin typeface="ABeeZee" panose="02000000000000000000" pitchFamily="2" charset="0"/>
                        </a:rPr>
                        <a:t>Reception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err="1">
                          <a:solidFill>
                            <a:schemeClr val="bg1"/>
                          </a:solidFill>
                          <a:latin typeface="ABeeZee" panose="02000000000000000000" pitchFamily="2" charset="0"/>
                        </a:rPr>
                        <a:t>Aut</a:t>
                      </a:r>
                      <a:endParaRPr lang="en-GB" sz="1000" b="1" noProof="0">
                        <a:solidFill>
                          <a:schemeClr val="bg1"/>
                        </a:solidFill>
                        <a:latin typeface="ABeeZee" panose="02000000000000000000" pitchFamily="2" charset="0"/>
                      </a:endParaRP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indent="-72000" algn="l">
                        <a:lnSpc>
                          <a:spcPct val="100000"/>
                        </a:lnSpc>
                        <a:spcBef>
                          <a:spcPts val="0"/>
                        </a:spcBef>
                        <a:spcAft>
                          <a:spcPts val="0"/>
                        </a:spcAft>
                        <a:buFont typeface="Arial" panose="020B0604020202020204" pitchFamily="34" charset="0"/>
                        <a:buChar char="•"/>
                      </a:pPr>
                      <a:r>
                        <a:rPr lang="en-GB" sz="900" b="0" noProof="0">
                          <a:solidFill>
                            <a:schemeClr val="bg1"/>
                          </a:solidFill>
                          <a:latin typeface="Roboto" panose="02000000000000000000" pitchFamily="2" charset="0"/>
                          <a:ea typeface="Roboto" panose="02000000000000000000" pitchFamily="2" charset="0"/>
                        </a:rPr>
                        <a:t>Learn new vocabulary.</a:t>
                      </a:r>
                      <a:endParaRPr lang="en-GB" sz="900" b="0" kern="1200" noProof="0">
                        <a:solidFill>
                          <a:schemeClr val="bg1"/>
                        </a:solidFill>
                        <a:effectLst/>
                        <a:latin typeface="Roboto" panose="02000000000000000000" pitchFamily="2" charset="0"/>
                        <a:ea typeface="Roboto" panose="02000000000000000000" pitchFamily="2" charset="0"/>
                        <a:cs typeface="+mn-cs"/>
                      </a:endParaRPr>
                    </a:p>
                    <a:p>
                      <a:pPr marL="72000" lvl="0" indent="-72000">
                        <a:lnSpc>
                          <a:spcPct val="100000"/>
                        </a:lnSpc>
                        <a:spcBef>
                          <a:spcPts val="0"/>
                        </a:spcBef>
                        <a:spcAft>
                          <a:spcPts val="0"/>
                        </a:spcAft>
                        <a:buFont typeface="Arial" panose="020B0604020202020204" pitchFamily="34" charset="0"/>
                        <a:buChar char="•"/>
                      </a:pPr>
                      <a:r>
                        <a:rPr lang="en-GB" sz="900" b="0" kern="1200" noProof="0">
                          <a:solidFill>
                            <a:schemeClr val="bg1"/>
                          </a:solidFill>
                          <a:effectLst/>
                          <a:latin typeface="Roboto" panose="02000000000000000000" pitchFamily="2" charset="0"/>
                          <a:ea typeface="Roboto" panose="02000000000000000000" pitchFamily="2" charset="0"/>
                          <a:cs typeface="+mn-cs"/>
                        </a:rPr>
                        <a:t>Articulate their ideas and thoughts in well-formed sentences.</a:t>
                      </a:r>
                    </a:p>
                    <a:p>
                      <a:pPr marL="72000" lvl="0" indent="-72000">
                        <a:lnSpc>
                          <a:spcPct val="100000"/>
                        </a:lnSpc>
                        <a:spcBef>
                          <a:spcPts val="0"/>
                        </a:spcBef>
                        <a:spcAft>
                          <a:spcPts val="0"/>
                        </a:spcAft>
                        <a:buFont typeface="Arial" panose="020B0604020202020204" pitchFamily="34" charset="0"/>
                        <a:buChar char="•"/>
                      </a:pPr>
                      <a:r>
                        <a:rPr lang="en-GB" sz="900" b="0" kern="1200" noProof="0">
                          <a:solidFill>
                            <a:schemeClr val="bg1"/>
                          </a:solidFill>
                          <a:effectLst/>
                          <a:latin typeface="Roboto" panose="02000000000000000000" pitchFamily="2" charset="0"/>
                          <a:ea typeface="Roboto" panose="02000000000000000000" pitchFamily="2" charset="0"/>
                          <a:cs typeface="+mn-cs"/>
                        </a:rPr>
                        <a:t>Engage in non-fiction books.</a:t>
                      </a:r>
                    </a:p>
                    <a:p>
                      <a:pPr marL="72000" lvl="0" indent="-72000">
                        <a:lnSpc>
                          <a:spcPct val="100000"/>
                        </a:lnSpc>
                        <a:spcBef>
                          <a:spcPts val="0"/>
                        </a:spcBef>
                        <a:spcAft>
                          <a:spcPts val="0"/>
                        </a:spcAft>
                        <a:buFont typeface="Arial" panose="020B0604020202020204" pitchFamily="34" charset="0"/>
                        <a:buChar char="•"/>
                      </a:pPr>
                      <a:r>
                        <a:rPr lang="en-GB" sz="900" b="0" kern="1200" noProof="0">
                          <a:solidFill>
                            <a:schemeClr val="bg1"/>
                          </a:solidFill>
                          <a:effectLst/>
                          <a:latin typeface="Roboto" panose="02000000000000000000" pitchFamily="2" charset="0"/>
                          <a:ea typeface="Roboto" panose="02000000000000000000" pitchFamily="2" charset="0"/>
                          <a:cs typeface="+mn-cs"/>
                        </a:rPr>
                        <a:t>Use new vocabulary through the day.</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986337829"/>
                  </a:ext>
                </a:extLst>
              </a:tr>
              <a:tr h="1054877">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Spr</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new vocabulary in different contexts.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Connect one idea or action to another using a range of connectives.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Understand and use new vocabulary introduced through non-fiction texts and stories</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Use talk to help work out problems and organise thinking and activities explain how things work and why they might happen.</a:t>
                      </a:r>
                      <a:endParaRPr lang="en-GB" sz="900" b="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4270896055"/>
                  </a:ext>
                </a:extLst>
              </a:tr>
              <a:tr h="576043">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ctr"/>
                      <a:r>
                        <a:rPr lang="en-GB" sz="1000" b="1" noProof="0">
                          <a:solidFill>
                            <a:schemeClr val="bg1"/>
                          </a:solidFill>
                          <a:latin typeface="ABeeZee" panose="02000000000000000000" pitchFamily="2" charset="0"/>
                        </a:rPr>
                        <a:t>Sum</a:t>
                      </a:r>
                    </a:p>
                  </a:txBody>
                  <a:tcPr marL="36000" marR="36000" marT="36000" marB="36000" vert="vert27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Articulate their ideas and thoughts in well-formed sentences.</a:t>
                      </a:r>
                      <a:endParaRPr lang="en-GB" sz="900" b="0" kern="1200" noProof="0">
                        <a:solidFill>
                          <a:schemeClr val="bg1"/>
                        </a:solidFill>
                        <a:effectLst/>
                        <a:latin typeface="Roboto" panose="02000000000000000000" pitchFamily="2" charset="0"/>
                        <a:ea typeface="Roboto" panose="02000000000000000000" pitchFamily="2" charset="0"/>
                        <a:cs typeface="+mn-cs"/>
                      </a:endParaRP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kern="1200" noProof="0">
                          <a:solidFill>
                            <a:schemeClr val="bg1"/>
                          </a:solidFill>
                          <a:effectLst/>
                          <a:latin typeface="Roboto" panose="02000000000000000000" pitchFamily="2" charset="0"/>
                          <a:ea typeface="Roboto" panose="02000000000000000000" pitchFamily="2" charset="0"/>
                          <a:cs typeface="+mn-cs"/>
                        </a:rPr>
                        <a:t>Describe events in some detail.</a:t>
                      </a:r>
                    </a:p>
                    <a:p>
                      <a:pPr marL="72000" marR="0" lvl="0" indent="-72000" algn="l" defTabSz="914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0" i="0" u="none" strike="noStrike" baseline="0" noProof="0">
                          <a:solidFill>
                            <a:schemeClr val="bg1"/>
                          </a:solidFill>
                          <a:latin typeface="Roboto" panose="02000000000000000000" pitchFamily="2" charset="0"/>
                          <a:ea typeface="Roboto" panose="02000000000000000000" pitchFamily="2" charset="0"/>
                          <a:cs typeface="Calibri" panose="020F0502020204030204" pitchFamily="34" charset="0"/>
                        </a:rPr>
                        <a:t>Learn and use new vocabulary</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54863699"/>
                  </a:ext>
                </a:extLst>
              </a:tr>
            </a:tbl>
          </a:graphicData>
        </a:graphic>
      </p:graphicFrame>
      <p:pic>
        <p:nvPicPr>
          <p:cNvPr id="15" name="Picture 14" descr="A picture containing icon&#10;&#10;Description automatically generated">
            <a:extLst>
              <a:ext uri="{FF2B5EF4-FFF2-40B4-BE49-F238E27FC236}">
                <a16:creationId xmlns:a16="http://schemas.microsoft.com/office/drawing/2014/main" id="{21BB0E41-96C4-3DBD-C4A7-B9E898D760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45469" y="140087"/>
            <a:ext cx="271717" cy="477221"/>
          </a:xfrm>
          <a:prstGeom prst="rect">
            <a:avLst/>
          </a:prstGeom>
        </p:spPr>
      </p:pic>
    </p:spTree>
    <p:extLst>
      <p:ext uri="{BB962C8B-B14F-4D97-AF65-F5344CB8AC3E}">
        <p14:creationId xmlns:p14="http://schemas.microsoft.com/office/powerpoint/2010/main" val="827144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0A43FAF-CB28-4B6C-9725-D325EF4FF062}"/>
              </a:ext>
            </a:extLst>
          </p:cNvPr>
          <p:cNvSpPr txBox="1"/>
          <p:nvPr/>
        </p:nvSpPr>
        <p:spPr>
          <a:xfrm>
            <a:off x="232697" y="872317"/>
            <a:ext cx="9043871" cy="5509200"/>
          </a:xfrm>
          <a:prstGeom prst="rect">
            <a:avLst/>
          </a:prstGeom>
          <a:noFill/>
        </p:spPr>
        <p:txBody>
          <a:bodyPr wrap="square" anchor="t">
            <a:spAutoFit/>
          </a:bodyPr>
          <a:lstStyle/>
          <a:p>
            <a:pPr>
              <a:spcAft>
                <a:spcPts val="2400"/>
              </a:spcAft>
              <a:defRPr/>
            </a:pPr>
            <a:r>
              <a:rPr lang="en-GB" sz="1400" b="1" noProof="0">
                <a:solidFill>
                  <a:schemeClr val="bg1"/>
                </a:solidFill>
                <a:latin typeface="Roboto" panose="02000000000000000000" pitchFamily="2" charset="0"/>
                <a:ea typeface="Roboto" panose="02000000000000000000" pitchFamily="2" charset="0"/>
              </a:rPr>
              <a:t>Building on the Framework for Excellence, The United Learning Primary Curriculum has </a:t>
            </a:r>
            <a:r>
              <a:rPr lang="en-GB" sz="1400" b="1" noProof="0">
                <a:solidFill>
                  <a:schemeClr val="accent1"/>
                </a:solidFill>
                <a:latin typeface="Roboto" panose="02000000000000000000" pitchFamily="2" charset="0"/>
                <a:ea typeface="Roboto" panose="02000000000000000000" pitchFamily="2" charset="0"/>
              </a:rPr>
              <a:t>six core principles:</a:t>
            </a:r>
            <a:endParaRPr lang="en-GB" sz="600" b="1" noProof="0">
              <a:solidFill>
                <a:srgbClr val="052264"/>
              </a:solidFill>
              <a:latin typeface="Roboto" panose="02000000000000000000" pitchFamily="2" charset="0"/>
              <a:ea typeface="Roboto" panose="02000000000000000000" pitchFamily="2" charset="0"/>
            </a:endParaRP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Entitlement</a:t>
            </a:r>
          </a:p>
          <a:p>
            <a:pPr lvl="2">
              <a:spcAft>
                <a:spcPts val="1200"/>
              </a:spcAft>
              <a:defRPr/>
            </a:pPr>
            <a:r>
              <a:rPr lang="en-GB" sz="1200" noProof="0">
                <a:solidFill>
                  <a:schemeClr val="bg1"/>
                </a:solidFill>
                <a:latin typeface="Roboto" panose="02000000000000000000" pitchFamily="2" charset="0"/>
                <a:ea typeface="Roboto" panose="02000000000000000000" pitchFamily="2" charset="0"/>
                <a:cs typeface="Arial"/>
              </a:rPr>
              <a:t>All pupils have the right to learn what is in the United Learning curriculum, and schools have a duty to ensure that all pupils are taught the whole of it</a:t>
            </a:r>
            <a:endParaRPr lang="en-GB" sz="1200" b="1" noProof="0">
              <a:solidFill>
                <a:schemeClr val="bg1"/>
              </a:solidFill>
              <a:latin typeface="Roboto" panose="02000000000000000000" pitchFamily="2" charset="0"/>
              <a:ea typeface="Roboto" panose="02000000000000000000" pitchFamily="2" charset="0"/>
            </a:endParaRP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Coherence</a:t>
            </a:r>
          </a:p>
          <a:p>
            <a:pPr lvl="2">
              <a:spcAft>
                <a:spcPts val="1200"/>
              </a:spcAft>
              <a:defRPr/>
            </a:pPr>
            <a:r>
              <a:rPr lang="en-GB" sz="1200" noProof="0">
                <a:solidFill>
                  <a:schemeClr val="bg1"/>
                </a:solidFill>
                <a:latin typeface="Roboto" panose="02000000000000000000" pitchFamily="2" charset="0"/>
                <a:ea typeface="Roboto" panose="02000000000000000000" pitchFamily="2" charset="0"/>
                <a:cs typeface="Arial"/>
              </a:rPr>
              <a:t>Taking the National Curriculum as its starting point, our curriculum is carefully sequenced so that powerful knowledge builds term by term and year by year. We make meaningful connections within subjects and between subjects</a:t>
            </a:r>
            <a:endParaRPr lang="en-GB" sz="1200" b="1" noProof="0">
              <a:solidFill>
                <a:schemeClr val="bg1"/>
              </a:solidFill>
              <a:latin typeface="Roboto" panose="02000000000000000000" pitchFamily="2" charset="0"/>
              <a:ea typeface="Roboto" panose="02000000000000000000" pitchFamily="2" charset="0"/>
            </a:endParaRP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Mastery</a:t>
            </a:r>
          </a:p>
          <a:p>
            <a:pPr lvl="2">
              <a:spcAft>
                <a:spcPts val="1200"/>
              </a:spcAft>
              <a:defRPr/>
            </a:pPr>
            <a:r>
              <a:rPr lang="en-GB" sz="1200" noProof="0">
                <a:solidFill>
                  <a:schemeClr val="bg1"/>
                </a:solidFill>
                <a:latin typeface="Roboto" panose="02000000000000000000" pitchFamily="2" charset="0"/>
                <a:ea typeface="Roboto" panose="02000000000000000000" pitchFamily="2" charset="0"/>
              </a:rPr>
              <a:t>We ensure that foundational knowledge, skills and concepts are secure before moving on. Pupils revisit prior learning and apply their understanding in new contexts</a:t>
            </a:r>
            <a:endParaRPr lang="en-GB" sz="1200" b="1" noProof="0">
              <a:solidFill>
                <a:schemeClr val="bg1"/>
              </a:solidFill>
              <a:latin typeface="Roboto" panose="02000000000000000000" pitchFamily="2" charset="0"/>
              <a:ea typeface="Roboto" panose="02000000000000000000" pitchFamily="2" charset="0"/>
            </a:endParaRP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Adaptability</a:t>
            </a:r>
          </a:p>
          <a:p>
            <a:pPr lvl="2">
              <a:spcAft>
                <a:spcPts val="1200"/>
              </a:spcAft>
              <a:defRPr/>
            </a:pPr>
            <a:r>
              <a:rPr lang="en-GB" sz="1200" noProof="0">
                <a:solidFill>
                  <a:schemeClr val="bg1"/>
                </a:solidFill>
                <a:latin typeface="Roboto" panose="02000000000000000000" pitchFamily="2" charset="0"/>
                <a:ea typeface="Roboto" panose="02000000000000000000" pitchFamily="2" charset="0"/>
              </a:rPr>
              <a:t>The core content – the ‘what’ – of the curriculum is stable, but schools will bring it to life in their own local context, and teachers will adapt lessons – the ‘how’ – to meet the needs of their own classes</a:t>
            </a: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Representation</a:t>
            </a:r>
          </a:p>
          <a:p>
            <a:pPr lvl="2">
              <a:spcAft>
                <a:spcPts val="1200"/>
              </a:spcAft>
              <a:defRPr/>
            </a:pPr>
            <a:r>
              <a:rPr lang="en-GB" sz="1200" noProof="0">
                <a:solidFill>
                  <a:schemeClr val="bg1"/>
                </a:solidFill>
                <a:latin typeface="Roboto" panose="02000000000000000000" pitchFamily="2" charset="0"/>
                <a:ea typeface="Roboto" panose="02000000000000000000" pitchFamily="2" charset="0"/>
              </a:rPr>
              <a:t>All pupils see themselves in our curriculum, and our curriculum takes all pupils beyond their immediate experience</a:t>
            </a:r>
            <a:endParaRPr lang="en-GB" sz="1200" b="1" noProof="0">
              <a:solidFill>
                <a:schemeClr val="bg1"/>
              </a:solidFill>
              <a:latin typeface="Roboto" panose="02000000000000000000" pitchFamily="2" charset="0"/>
              <a:ea typeface="Roboto" panose="02000000000000000000" pitchFamily="2" charset="0"/>
            </a:endParaRPr>
          </a:p>
          <a:p>
            <a:pPr marL="742950" lvl="1" indent="-285750">
              <a:spcAft>
                <a:spcPts val="0"/>
              </a:spcAft>
              <a:buFont typeface="Arial" panose="020B0604020202020204" pitchFamily="34" charset="0"/>
              <a:buChar char="•"/>
              <a:defRPr/>
            </a:pPr>
            <a:r>
              <a:rPr lang="en-GB" sz="1200" b="1" noProof="0">
                <a:solidFill>
                  <a:schemeClr val="accent1"/>
                </a:solidFill>
                <a:latin typeface="Roboto" panose="02000000000000000000" pitchFamily="2" charset="0"/>
                <a:ea typeface="Roboto" panose="02000000000000000000" pitchFamily="2" charset="0"/>
              </a:rPr>
              <a:t>Education with character</a:t>
            </a:r>
          </a:p>
          <a:p>
            <a:pPr lvl="2">
              <a:spcAft>
                <a:spcPts val="2400"/>
              </a:spcAft>
              <a:defRPr/>
            </a:pPr>
            <a:r>
              <a:rPr lang="en-GB" sz="1200" noProof="0">
                <a:solidFill>
                  <a:schemeClr val="bg1"/>
                </a:solidFill>
                <a:latin typeface="Roboto" panose="02000000000000000000" pitchFamily="2" charset="0"/>
                <a:ea typeface="Roboto" panose="02000000000000000000" pitchFamily="2" charset="0"/>
              </a:rPr>
              <a:t>Our curriculum - which includes the taught subject timetable as well as spiritual, moral, social and cultural development, our co-curricular provision and the ethos and ‘hidden curriculum’ of the school – is intended to spark curiosity and to nourish both the head and the heart</a:t>
            </a:r>
            <a:endParaRPr lang="en-GB" sz="1400" b="1" noProof="0">
              <a:solidFill>
                <a:srgbClr val="052264"/>
              </a:solidFill>
              <a:latin typeface="Roboto" panose="02000000000000000000" pitchFamily="2" charset="0"/>
              <a:ea typeface="Roboto" panose="02000000000000000000" pitchFamily="2" charset="0"/>
            </a:endParaRPr>
          </a:p>
          <a:p>
            <a:pPr>
              <a:spcAft>
                <a:spcPts val="0"/>
              </a:spcAft>
              <a:defRPr/>
            </a:pPr>
            <a:r>
              <a:rPr lang="en-GB" sz="1400" b="1" noProof="0">
                <a:solidFill>
                  <a:schemeClr val="accent1"/>
                </a:solidFill>
                <a:latin typeface="Roboto" panose="02000000000000000000" pitchFamily="2" charset="0"/>
                <a:ea typeface="Roboto" panose="02000000000000000000" pitchFamily="2" charset="0"/>
              </a:rPr>
              <a:t>Subject-specific rationales </a:t>
            </a:r>
            <a:r>
              <a:rPr lang="en-GB" sz="1400" b="1" noProof="0">
                <a:solidFill>
                  <a:schemeClr val="bg1"/>
                </a:solidFill>
                <a:latin typeface="Roboto" panose="02000000000000000000" pitchFamily="2" charset="0"/>
                <a:ea typeface="Roboto" panose="02000000000000000000" pitchFamily="2" charset="0"/>
              </a:rPr>
              <a:t>are built on these six principles.</a:t>
            </a:r>
          </a:p>
          <a:p>
            <a:pPr>
              <a:spcAft>
                <a:spcPts val="0"/>
              </a:spcAft>
              <a:defRPr/>
            </a:pPr>
            <a:endParaRPr lang="en-GB" sz="600" noProof="0">
              <a:solidFill>
                <a:srgbClr val="052264"/>
              </a:solidFill>
              <a:latin typeface="Roboto" panose="02000000000000000000" pitchFamily="2" charset="0"/>
              <a:ea typeface="Roboto" panose="02000000000000000000" pitchFamily="2" charset="0"/>
            </a:endParaRPr>
          </a:p>
        </p:txBody>
      </p:sp>
      <p:sp>
        <p:nvSpPr>
          <p:cNvPr id="2" name="Text Placeholder 1">
            <a:extLst>
              <a:ext uri="{FF2B5EF4-FFF2-40B4-BE49-F238E27FC236}">
                <a16:creationId xmlns:a16="http://schemas.microsoft.com/office/drawing/2014/main" id="{08794C5E-7FA4-4F8A-8F2A-EEA93DB9133C}"/>
              </a:ext>
            </a:extLst>
          </p:cNvPr>
          <p:cNvSpPr>
            <a:spLocks noGrp="1"/>
          </p:cNvSpPr>
          <p:nvPr>
            <p:ph type="body" sz="quarter" idx="10"/>
          </p:nvPr>
        </p:nvSpPr>
        <p:spPr/>
        <p:txBody>
          <a:bodyPr/>
          <a:lstStyle/>
          <a:p>
            <a:r>
              <a:rPr lang="en-GB" noProof="0"/>
              <a:t>United Curriculum Principles</a:t>
            </a:r>
          </a:p>
        </p:txBody>
      </p:sp>
    </p:spTree>
    <p:extLst>
      <p:ext uri="{BB962C8B-B14F-4D97-AF65-F5344CB8AC3E}">
        <p14:creationId xmlns:p14="http://schemas.microsoft.com/office/powerpoint/2010/main" val="314322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E45F49-D03F-4923-9538-9784DCDFFE48}"/>
              </a:ext>
            </a:extLst>
          </p:cNvPr>
          <p:cNvSpPr>
            <a:spLocks noGrp="1"/>
          </p:cNvSpPr>
          <p:nvPr>
            <p:ph type="body" sz="quarter" idx="10"/>
          </p:nvPr>
        </p:nvSpPr>
        <p:spPr/>
        <p:txBody>
          <a:bodyPr/>
          <a:lstStyle/>
          <a:p>
            <a:r>
              <a:rPr lang="en-GB" sz="2800" noProof="0"/>
              <a:t>United Curriculum Principles: </a:t>
            </a:r>
            <a:r>
              <a:rPr lang="en-GB" sz="2800" noProof="0">
                <a:ln w="12700">
                  <a:solidFill>
                    <a:schemeClr val="accent1"/>
                  </a:solidFill>
                </a:ln>
                <a:solidFill>
                  <a:schemeClr val="accent1"/>
                </a:solidFill>
              </a:rPr>
              <a:t>English Writing</a:t>
            </a:r>
          </a:p>
        </p:txBody>
      </p:sp>
      <p:sp>
        <p:nvSpPr>
          <p:cNvPr id="5" name="TextBox 4">
            <a:extLst>
              <a:ext uri="{FF2B5EF4-FFF2-40B4-BE49-F238E27FC236}">
                <a16:creationId xmlns:a16="http://schemas.microsoft.com/office/drawing/2014/main" id="{46C596FE-2D27-4388-B8E0-F736C7F1C99D}"/>
              </a:ext>
            </a:extLst>
          </p:cNvPr>
          <p:cNvSpPr txBox="1"/>
          <p:nvPr/>
        </p:nvSpPr>
        <p:spPr>
          <a:xfrm>
            <a:off x="203201" y="943856"/>
            <a:ext cx="8280400" cy="307777"/>
          </a:xfrm>
          <a:prstGeom prst="rect">
            <a:avLst/>
          </a:prstGeom>
          <a:noFill/>
        </p:spPr>
        <p:txBody>
          <a:bodyPr wrap="square" rtlCol="0">
            <a:spAutoFit/>
          </a:bodyPr>
          <a:lstStyle/>
          <a:p>
            <a:r>
              <a:rPr lang="en-GB" sz="1400" b="1" noProof="0">
                <a:solidFill>
                  <a:schemeClr val="bg1"/>
                </a:solidFill>
                <a:latin typeface="Roboto" panose="02000000000000000000" pitchFamily="2" charset="0"/>
                <a:ea typeface="Roboto" panose="02000000000000000000" pitchFamily="2" charset="0"/>
              </a:rPr>
              <a:t>The United Writing Curriculum is built on </a:t>
            </a:r>
            <a:r>
              <a:rPr lang="en-GB" sz="1400" b="1" noProof="0">
                <a:solidFill>
                  <a:schemeClr val="accent1"/>
                </a:solidFill>
                <a:latin typeface="Roboto" panose="02000000000000000000" pitchFamily="2" charset="0"/>
                <a:ea typeface="Roboto" panose="02000000000000000000" pitchFamily="2" charset="0"/>
              </a:rPr>
              <a:t>four key principles:</a:t>
            </a:r>
          </a:p>
        </p:txBody>
      </p:sp>
      <p:graphicFrame>
        <p:nvGraphicFramePr>
          <p:cNvPr id="7" name="Table 5">
            <a:extLst>
              <a:ext uri="{FF2B5EF4-FFF2-40B4-BE49-F238E27FC236}">
                <a16:creationId xmlns:a16="http://schemas.microsoft.com/office/drawing/2014/main" id="{451A646A-9717-4C24-876C-71FD8628F943}"/>
              </a:ext>
            </a:extLst>
          </p:cNvPr>
          <p:cNvGraphicFramePr>
            <a:graphicFrameLocks noGrp="1"/>
          </p:cNvGraphicFramePr>
          <p:nvPr>
            <p:extLst>
              <p:ext uri="{D42A27DB-BD31-4B8C-83A1-F6EECF244321}">
                <p14:modId xmlns:p14="http://schemas.microsoft.com/office/powerpoint/2010/main" val="4038756133"/>
              </p:ext>
            </p:extLst>
          </p:nvPr>
        </p:nvGraphicFramePr>
        <p:xfrm>
          <a:off x="561353" y="1399740"/>
          <a:ext cx="8359410" cy="4722648"/>
        </p:xfrm>
        <a:graphic>
          <a:graphicData uri="http://schemas.openxmlformats.org/drawingml/2006/table">
            <a:tbl>
              <a:tblPr firstRow="1" bandRow="1"/>
              <a:tblGrid>
                <a:gridCol w="4179705">
                  <a:extLst>
                    <a:ext uri="{9D8B030D-6E8A-4147-A177-3AD203B41FA5}">
                      <a16:colId xmlns:a16="http://schemas.microsoft.com/office/drawing/2014/main" val="3187413655"/>
                    </a:ext>
                  </a:extLst>
                </a:gridCol>
                <a:gridCol w="4179705">
                  <a:extLst>
                    <a:ext uri="{9D8B030D-6E8A-4147-A177-3AD203B41FA5}">
                      <a16:colId xmlns:a16="http://schemas.microsoft.com/office/drawing/2014/main" val="4291304949"/>
                    </a:ext>
                  </a:extLst>
                </a:gridCol>
              </a:tblGrid>
              <a:tr h="2361324">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endParaRPr lang="en-GB" noProof="0"/>
                    </a:p>
                  </a:txBody>
                  <a:tcP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endParaRPr lang="en-GB" noProof="0"/>
                    </a:p>
                  </a:txBody>
                  <a:tcP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C0504D">
                        <a:lumMod val="20000"/>
                        <a:lumOff val="80000"/>
                      </a:srgbClr>
                    </a:solidFill>
                  </a:tcPr>
                </a:tc>
                <a:extLst>
                  <a:ext uri="{0D108BD9-81ED-4DB2-BD59-A6C34878D82A}">
                    <a16:rowId xmlns:a16="http://schemas.microsoft.com/office/drawing/2014/main" val="4791330"/>
                  </a:ext>
                </a:extLst>
              </a:tr>
              <a:tr h="236132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GB" noProof="0"/>
                    </a:p>
                  </a:txBody>
                  <a:tcP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8064A2">
                        <a:lumMod val="40000"/>
                        <a:lumOff val="6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GB" noProof="0"/>
                    </a:p>
                  </a:txBody>
                  <a:tcP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351063123"/>
                  </a:ext>
                </a:extLst>
              </a:tr>
            </a:tbl>
          </a:graphicData>
        </a:graphic>
      </p:graphicFrame>
      <p:sp>
        <p:nvSpPr>
          <p:cNvPr id="8" name="TextBox 7">
            <a:extLst>
              <a:ext uri="{FF2B5EF4-FFF2-40B4-BE49-F238E27FC236}">
                <a16:creationId xmlns:a16="http://schemas.microsoft.com/office/drawing/2014/main" id="{723F05A4-FF20-4E34-ABDF-D62D8783F8EC}"/>
              </a:ext>
            </a:extLst>
          </p:cNvPr>
          <p:cNvSpPr txBox="1"/>
          <p:nvPr/>
        </p:nvSpPr>
        <p:spPr>
          <a:xfrm>
            <a:off x="645196" y="1468553"/>
            <a:ext cx="2971316" cy="495713"/>
          </a:xfrm>
          <a:prstGeom prst="rect">
            <a:avLst/>
          </a:prstGeom>
          <a:noFill/>
        </p:spPr>
        <p:txBody>
          <a:bodyPr wrap="square" rtlCol="0">
            <a:spAutoFit/>
          </a:bodyPr>
          <a:lstStyle/>
          <a:p>
            <a:r>
              <a:rPr lang="en-GB" sz="1300" b="1" noProof="0">
                <a:solidFill>
                  <a:srgbClr val="000000"/>
                </a:solidFill>
                <a:latin typeface="United Curriculum" pitchFamily="2" charset="0"/>
                <a:ea typeface="Roboto" panose="02000000000000000000" pitchFamily="2" charset="0"/>
              </a:rPr>
              <a:t>Developing pupils’ metacognitive and critical thinking skills </a:t>
            </a:r>
          </a:p>
        </p:txBody>
      </p:sp>
      <p:sp>
        <p:nvSpPr>
          <p:cNvPr id="9" name="TextBox 8">
            <a:extLst>
              <a:ext uri="{FF2B5EF4-FFF2-40B4-BE49-F238E27FC236}">
                <a16:creationId xmlns:a16="http://schemas.microsoft.com/office/drawing/2014/main" id="{B3913DEE-3584-4CD9-A2AD-7E15B5E3E48B}"/>
              </a:ext>
            </a:extLst>
          </p:cNvPr>
          <p:cNvSpPr txBox="1"/>
          <p:nvPr/>
        </p:nvSpPr>
        <p:spPr>
          <a:xfrm>
            <a:off x="4803406" y="1471762"/>
            <a:ext cx="3423312" cy="495713"/>
          </a:xfrm>
          <a:prstGeom prst="rect">
            <a:avLst/>
          </a:prstGeom>
          <a:noFill/>
        </p:spPr>
        <p:txBody>
          <a:bodyPr wrap="square" rtlCol="0">
            <a:spAutoFit/>
          </a:bodyPr>
          <a:lstStyle/>
          <a:p>
            <a:r>
              <a:rPr lang="en-GB" sz="1300" b="1" noProof="0">
                <a:solidFill>
                  <a:srgbClr val="000000"/>
                </a:solidFill>
                <a:latin typeface="United Curriculum" pitchFamily="2" charset="0"/>
                <a:ea typeface="Roboto" panose="02000000000000000000" pitchFamily="2" charset="0"/>
              </a:rPr>
              <a:t>Ensuring the highest expectations for the attainment and progress of all pupils </a:t>
            </a:r>
          </a:p>
        </p:txBody>
      </p:sp>
      <p:grpSp>
        <p:nvGrpSpPr>
          <p:cNvPr id="10" name="Group 9">
            <a:extLst>
              <a:ext uri="{FF2B5EF4-FFF2-40B4-BE49-F238E27FC236}">
                <a16:creationId xmlns:a16="http://schemas.microsoft.com/office/drawing/2014/main" id="{6FFF4E10-F66E-4DD6-BAA6-74C796FED01F}"/>
              </a:ext>
            </a:extLst>
          </p:cNvPr>
          <p:cNvGrpSpPr/>
          <p:nvPr/>
        </p:nvGrpSpPr>
        <p:grpSpPr>
          <a:xfrm>
            <a:off x="3996558" y="3851914"/>
            <a:ext cx="522000" cy="522000"/>
            <a:chOff x="-1042359" y="3742433"/>
            <a:chExt cx="697831" cy="719487"/>
          </a:xfrm>
        </p:grpSpPr>
        <p:sp>
          <p:nvSpPr>
            <p:cNvPr id="11" name="Oval 10">
              <a:extLst>
                <a:ext uri="{FF2B5EF4-FFF2-40B4-BE49-F238E27FC236}">
                  <a16:creationId xmlns:a16="http://schemas.microsoft.com/office/drawing/2014/main" id="{A8786793-DD94-4690-BE65-C5EBE4B1BAAC}"/>
                </a:ext>
              </a:extLst>
            </p:cNvPr>
            <p:cNvSpPr/>
            <p:nvPr/>
          </p:nvSpPr>
          <p:spPr>
            <a:xfrm>
              <a:off x="-1042359" y="3742433"/>
              <a:ext cx="697831" cy="697831"/>
            </a:xfrm>
            <a:prstGeom prst="ellipse">
              <a:avLst/>
            </a:prstGeom>
            <a:solidFill>
              <a:sysClr val="window" lastClr="FFFFFF"/>
            </a:solidFill>
            <a:ln w="25400" cap="flat" cmpd="sng" algn="ctr">
              <a:solidFill>
                <a:srgbClr val="8064A2"/>
              </a:solid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12" name="Graphic 11" descr="Heart with solid fill">
              <a:extLst>
                <a:ext uri="{FF2B5EF4-FFF2-40B4-BE49-F238E27FC236}">
                  <a16:creationId xmlns:a16="http://schemas.microsoft.com/office/drawing/2014/main" id="{41C1184C-0953-4407-901A-72F5DB5DA8B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p:blipFill>
          <p:spPr>
            <a:xfrm>
              <a:off x="-1042359" y="3764089"/>
              <a:ext cx="697831" cy="697831"/>
            </a:xfrm>
            <a:prstGeom prst="rect">
              <a:avLst/>
            </a:prstGeom>
          </p:spPr>
        </p:pic>
        <p:pic>
          <p:nvPicPr>
            <p:cNvPr id="13" name="Graphic 12" descr="Pencil with solid fill">
              <a:extLst>
                <a:ext uri="{FF2B5EF4-FFF2-40B4-BE49-F238E27FC236}">
                  <a16:creationId xmlns:a16="http://schemas.microsoft.com/office/drawing/2014/main" id="{F584AD0E-9F8F-40D1-8F0C-AB2625155B0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813562" y="3954510"/>
              <a:ext cx="273678" cy="273678"/>
            </a:xfrm>
            <a:prstGeom prst="rect">
              <a:avLst/>
            </a:prstGeom>
          </p:spPr>
        </p:pic>
      </p:grpSp>
      <p:grpSp>
        <p:nvGrpSpPr>
          <p:cNvPr id="14" name="Group 13">
            <a:extLst>
              <a:ext uri="{FF2B5EF4-FFF2-40B4-BE49-F238E27FC236}">
                <a16:creationId xmlns:a16="http://schemas.microsoft.com/office/drawing/2014/main" id="{E715A87A-F32B-4309-9669-49BAA6818CD8}"/>
              </a:ext>
            </a:extLst>
          </p:cNvPr>
          <p:cNvGrpSpPr/>
          <p:nvPr/>
        </p:nvGrpSpPr>
        <p:grpSpPr>
          <a:xfrm>
            <a:off x="3993615" y="1487306"/>
            <a:ext cx="522000" cy="522000"/>
            <a:chOff x="-840173" y="1620950"/>
            <a:chExt cx="697831" cy="697831"/>
          </a:xfrm>
        </p:grpSpPr>
        <p:sp>
          <p:nvSpPr>
            <p:cNvPr id="15" name="Oval 14">
              <a:extLst>
                <a:ext uri="{FF2B5EF4-FFF2-40B4-BE49-F238E27FC236}">
                  <a16:creationId xmlns:a16="http://schemas.microsoft.com/office/drawing/2014/main" id="{17FC9933-DED0-4A2E-9C2F-7535373A7B95}"/>
                </a:ext>
              </a:extLst>
            </p:cNvPr>
            <p:cNvSpPr/>
            <p:nvPr/>
          </p:nvSpPr>
          <p:spPr>
            <a:xfrm>
              <a:off x="-840173" y="1620950"/>
              <a:ext cx="697831" cy="697831"/>
            </a:xfrm>
            <a:prstGeom prst="ellipse">
              <a:avLst/>
            </a:prstGeom>
            <a:solidFill>
              <a:sysClr val="window" lastClr="FFFFFF"/>
            </a:solidFill>
            <a:ln w="25400" cap="flat" cmpd="sng" algn="ctr">
              <a:solidFill>
                <a:srgbClr val="4BACC6"/>
              </a:solid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16" name="Graphic 15" descr="Head with gears with solid fill">
              <a:extLst>
                <a:ext uri="{FF2B5EF4-FFF2-40B4-BE49-F238E27FC236}">
                  <a16:creationId xmlns:a16="http://schemas.microsoft.com/office/drawing/2014/main" id="{EEA0EE51-9F08-47BD-9C80-3AEDCDFBE2F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6453" y="1668650"/>
              <a:ext cx="602430" cy="602430"/>
            </a:xfrm>
            <a:prstGeom prst="rect">
              <a:avLst/>
            </a:prstGeom>
          </p:spPr>
        </p:pic>
      </p:grpSp>
      <p:grpSp>
        <p:nvGrpSpPr>
          <p:cNvPr id="17" name="Group 16">
            <a:extLst>
              <a:ext uri="{FF2B5EF4-FFF2-40B4-BE49-F238E27FC236}">
                <a16:creationId xmlns:a16="http://schemas.microsoft.com/office/drawing/2014/main" id="{D6C054D5-70D9-4B86-9E13-665BA3C6BDC6}"/>
              </a:ext>
            </a:extLst>
          </p:cNvPr>
          <p:cNvGrpSpPr/>
          <p:nvPr/>
        </p:nvGrpSpPr>
        <p:grpSpPr>
          <a:xfrm>
            <a:off x="8274180" y="1482595"/>
            <a:ext cx="522000" cy="506554"/>
            <a:chOff x="8796699" y="1937661"/>
            <a:chExt cx="697831" cy="697831"/>
          </a:xfrm>
        </p:grpSpPr>
        <p:sp>
          <p:nvSpPr>
            <p:cNvPr id="18" name="Oval 17">
              <a:extLst>
                <a:ext uri="{FF2B5EF4-FFF2-40B4-BE49-F238E27FC236}">
                  <a16:creationId xmlns:a16="http://schemas.microsoft.com/office/drawing/2014/main" id="{A16A8BA5-30F2-4081-8AD2-FC94421AF013}"/>
                </a:ext>
              </a:extLst>
            </p:cNvPr>
            <p:cNvSpPr/>
            <p:nvPr/>
          </p:nvSpPr>
          <p:spPr>
            <a:xfrm>
              <a:off x="8796699" y="1937661"/>
              <a:ext cx="697831" cy="697831"/>
            </a:xfrm>
            <a:prstGeom prst="ellipse">
              <a:avLst/>
            </a:prstGeom>
            <a:solidFill>
              <a:sysClr val="window" lastClr="FFFFFF"/>
            </a:solidFill>
            <a:ln w="25400" cap="flat" cmpd="sng" algn="ctr">
              <a:solidFill>
                <a:srgbClr val="C0504D"/>
              </a:solid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19" name="Graphic 18" descr="Business Growth with solid fill">
              <a:extLst>
                <a:ext uri="{FF2B5EF4-FFF2-40B4-BE49-F238E27FC236}">
                  <a16:creationId xmlns:a16="http://schemas.microsoft.com/office/drawing/2014/main" id="{F055BA22-02DB-4A0E-B746-18CFB3CE78D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8895117" y="2041356"/>
              <a:ext cx="535963" cy="535963"/>
            </a:xfrm>
            <a:prstGeom prst="rect">
              <a:avLst/>
            </a:prstGeom>
          </p:spPr>
        </p:pic>
      </p:grpSp>
      <p:grpSp>
        <p:nvGrpSpPr>
          <p:cNvPr id="20" name="Group 19">
            <a:extLst>
              <a:ext uri="{FF2B5EF4-FFF2-40B4-BE49-F238E27FC236}">
                <a16:creationId xmlns:a16="http://schemas.microsoft.com/office/drawing/2014/main" id="{DE709654-8067-42CE-938E-CBB3FEDF16A7}"/>
              </a:ext>
            </a:extLst>
          </p:cNvPr>
          <p:cNvGrpSpPr/>
          <p:nvPr/>
        </p:nvGrpSpPr>
        <p:grpSpPr>
          <a:xfrm>
            <a:off x="8257400" y="3821272"/>
            <a:ext cx="522000" cy="552642"/>
            <a:chOff x="4637548" y="3579083"/>
            <a:chExt cx="522000" cy="552642"/>
          </a:xfrm>
        </p:grpSpPr>
        <p:grpSp>
          <p:nvGrpSpPr>
            <p:cNvPr id="21" name="Group 20">
              <a:extLst>
                <a:ext uri="{FF2B5EF4-FFF2-40B4-BE49-F238E27FC236}">
                  <a16:creationId xmlns:a16="http://schemas.microsoft.com/office/drawing/2014/main" id="{36DCB647-FDC1-47EA-A5E0-182DC5BEA280}"/>
                </a:ext>
              </a:extLst>
            </p:cNvPr>
            <p:cNvGrpSpPr/>
            <p:nvPr/>
          </p:nvGrpSpPr>
          <p:grpSpPr>
            <a:xfrm>
              <a:off x="4637548" y="3608505"/>
              <a:ext cx="522000" cy="523220"/>
              <a:chOff x="8673451" y="3687942"/>
              <a:chExt cx="697831" cy="697831"/>
            </a:xfrm>
          </p:grpSpPr>
          <p:sp>
            <p:nvSpPr>
              <p:cNvPr id="23" name="Oval 22">
                <a:extLst>
                  <a:ext uri="{FF2B5EF4-FFF2-40B4-BE49-F238E27FC236}">
                    <a16:creationId xmlns:a16="http://schemas.microsoft.com/office/drawing/2014/main" id="{A477CDDE-A3B8-4840-B038-AFC6BC39B9FF}"/>
                  </a:ext>
                </a:extLst>
              </p:cNvPr>
              <p:cNvSpPr/>
              <p:nvPr/>
            </p:nvSpPr>
            <p:spPr>
              <a:xfrm>
                <a:off x="8673451" y="3687942"/>
                <a:ext cx="697831" cy="697831"/>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a:ea typeface="+mn-ea"/>
                  <a:cs typeface="+mn-cs"/>
                </a:endParaRPr>
              </a:p>
            </p:txBody>
          </p:sp>
          <p:pic>
            <p:nvPicPr>
              <p:cNvPr id="24" name="Graphic 23" descr="Pencil with solid fill">
                <a:extLst>
                  <a:ext uri="{FF2B5EF4-FFF2-40B4-BE49-F238E27FC236}">
                    <a16:creationId xmlns:a16="http://schemas.microsoft.com/office/drawing/2014/main" id="{D12AE1F4-929C-4D17-A19A-6AB4FDF68F2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8849322" y="3963320"/>
                <a:ext cx="367246" cy="367246"/>
              </a:xfrm>
              <a:prstGeom prst="rect">
                <a:avLst/>
              </a:prstGeom>
            </p:spPr>
          </p:pic>
        </p:grpSp>
        <p:pic>
          <p:nvPicPr>
            <p:cNvPr id="22" name="Graphic 21" descr="Continuous Improvement with solid fill">
              <a:extLst>
                <a:ext uri="{FF2B5EF4-FFF2-40B4-BE49-F238E27FC236}">
                  <a16:creationId xmlns:a16="http://schemas.microsoft.com/office/drawing/2014/main" id="{8FCCF26E-3678-4A23-AAD6-858A950995B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4705305" y="3579083"/>
              <a:ext cx="365220" cy="365220"/>
            </a:xfrm>
            <a:prstGeom prst="rect">
              <a:avLst/>
            </a:prstGeom>
          </p:spPr>
        </p:pic>
      </p:grpSp>
      <p:sp>
        <p:nvSpPr>
          <p:cNvPr id="25" name="TextBox 24">
            <a:extLst>
              <a:ext uri="{FF2B5EF4-FFF2-40B4-BE49-F238E27FC236}">
                <a16:creationId xmlns:a16="http://schemas.microsoft.com/office/drawing/2014/main" id="{14D1C038-72F9-446F-88DF-8F1779DD4457}"/>
              </a:ext>
            </a:extLst>
          </p:cNvPr>
          <p:cNvSpPr txBox="1"/>
          <p:nvPr/>
        </p:nvSpPr>
        <p:spPr>
          <a:xfrm>
            <a:off x="640846" y="3801421"/>
            <a:ext cx="3324954" cy="700898"/>
          </a:xfrm>
          <a:prstGeom prst="rect">
            <a:avLst/>
          </a:prstGeom>
          <a:noFill/>
        </p:spPr>
        <p:txBody>
          <a:bodyPr wrap="square" rtlCol="0">
            <a:spAutoFit/>
          </a:bodyPr>
          <a:lstStyle/>
          <a:p>
            <a:r>
              <a:rPr lang="en-GB" sz="1300" b="1" noProof="0">
                <a:solidFill>
                  <a:srgbClr val="000000"/>
                </a:solidFill>
                <a:latin typeface="United Curriculum" pitchFamily="2" charset="0"/>
                <a:ea typeface="Roboto" panose="02000000000000000000" pitchFamily="2" charset="0"/>
              </a:rPr>
              <a:t>Supporting all pupils in developing pleasure for writing and discovering their own unique writing voice</a:t>
            </a:r>
          </a:p>
        </p:txBody>
      </p:sp>
      <p:sp>
        <p:nvSpPr>
          <p:cNvPr id="26" name="TextBox 25">
            <a:extLst>
              <a:ext uri="{FF2B5EF4-FFF2-40B4-BE49-F238E27FC236}">
                <a16:creationId xmlns:a16="http://schemas.microsoft.com/office/drawing/2014/main" id="{0F7FA4D0-36A5-4B7B-9BF0-8A2F95BB7E61}"/>
              </a:ext>
            </a:extLst>
          </p:cNvPr>
          <p:cNvSpPr txBox="1"/>
          <p:nvPr/>
        </p:nvSpPr>
        <p:spPr>
          <a:xfrm>
            <a:off x="660356" y="4541663"/>
            <a:ext cx="4067011" cy="1836400"/>
          </a:xfrm>
          <a:prstGeom prst="rect">
            <a:avLst/>
          </a:prstGeom>
          <a:noFill/>
        </p:spPr>
        <p:txBody>
          <a:bodyPr wrap="square" rtlCol="0">
            <a:spAutoFit/>
          </a:bodyPr>
          <a:lstStyle/>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Pupils have independence and autonomy</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Pupils have choice to write about what interests and excites them, and reflects their own lives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A wide range of opportunities are provided for pupils to write for authentic purposes and audiences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Planning acknowledges and values pupils’ own diverse funds of knowledge </a:t>
            </a:r>
          </a:p>
          <a:p>
            <a:pPr marL="285750" indent="-285750">
              <a:spcAft>
                <a:spcPts val="600"/>
              </a:spcAft>
              <a:buFont typeface="Arial" panose="020B0604020202020204" pitchFamily="34" charset="0"/>
              <a:buChar char="•"/>
            </a:pPr>
            <a:endParaRPr lang="en-GB" sz="1200" noProof="0">
              <a:solidFill>
                <a:srgbClr val="000000"/>
              </a:solidFill>
              <a:latin typeface="Roboto" panose="02000000000000000000" pitchFamily="2" charset="0"/>
              <a:ea typeface="Roboto" panose="02000000000000000000" pitchFamily="2" charset="0"/>
            </a:endParaRPr>
          </a:p>
        </p:txBody>
      </p:sp>
      <p:sp>
        <p:nvSpPr>
          <p:cNvPr id="27" name="TextBox 26">
            <a:extLst>
              <a:ext uri="{FF2B5EF4-FFF2-40B4-BE49-F238E27FC236}">
                <a16:creationId xmlns:a16="http://schemas.microsoft.com/office/drawing/2014/main" id="{0384628F-D78A-4EBB-A8EA-8332A2769886}"/>
              </a:ext>
            </a:extLst>
          </p:cNvPr>
          <p:cNvSpPr txBox="1"/>
          <p:nvPr/>
        </p:nvSpPr>
        <p:spPr>
          <a:xfrm>
            <a:off x="4811389" y="3793443"/>
            <a:ext cx="3215625" cy="495713"/>
          </a:xfrm>
          <a:prstGeom prst="rect">
            <a:avLst/>
          </a:prstGeom>
          <a:noFill/>
        </p:spPr>
        <p:txBody>
          <a:bodyPr wrap="square" rtlCol="0">
            <a:spAutoFit/>
          </a:bodyPr>
          <a:lstStyle/>
          <a:p>
            <a:r>
              <a:rPr lang="en-GB" sz="1300" b="1" noProof="0">
                <a:solidFill>
                  <a:srgbClr val="000000"/>
                </a:solidFill>
                <a:latin typeface="United Curriculum" pitchFamily="2" charset="0"/>
                <a:ea typeface="Roboto" panose="02000000000000000000" pitchFamily="2" charset="0"/>
              </a:rPr>
              <a:t>Developing a secure understanding of the writing process </a:t>
            </a:r>
          </a:p>
        </p:txBody>
      </p:sp>
      <p:sp>
        <p:nvSpPr>
          <p:cNvPr id="28" name="TextBox 27">
            <a:extLst>
              <a:ext uri="{FF2B5EF4-FFF2-40B4-BE49-F238E27FC236}">
                <a16:creationId xmlns:a16="http://schemas.microsoft.com/office/drawing/2014/main" id="{8E7D14FA-DFB7-4DA3-8528-52266F00EE03}"/>
              </a:ext>
            </a:extLst>
          </p:cNvPr>
          <p:cNvSpPr txBox="1"/>
          <p:nvPr/>
        </p:nvSpPr>
        <p:spPr>
          <a:xfrm>
            <a:off x="660357" y="2058805"/>
            <a:ext cx="3914637" cy="1390765"/>
          </a:xfrm>
          <a:prstGeom prst="rect">
            <a:avLst/>
          </a:prstGeom>
          <a:noFill/>
        </p:spPr>
        <p:txBody>
          <a:bodyPr wrap="square" rtlCol="0">
            <a:spAutoFit/>
          </a:bodyPr>
          <a:lstStyle/>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Teachers authentically model the writing process and thinking aloud</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Critical literacy skills are incorporated into the curriculum </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Pupils become life-long readers and writers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Links to other curriculum areas – where appropriate - reflect important real-world knowledge</a:t>
            </a:r>
            <a:endParaRPr lang="en-GB" sz="1200" noProof="0">
              <a:solidFill>
                <a:srgbClr val="000000"/>
              </a:solidFill>
              <a:latin typeface="Roboto" panose="02000000000000000000" pitchFamily="2" charset="0"/>
              <a:ea typeface="Roboto" panose="02000000000000000000" pitchFamily="2" charset="0"/>
            </a:endParaRPr>
          </a:p>
        </p:txBody>
      </p:sp>
      <p:sp>
        <p:nvSpPr>
          <p:cNvPr id="29" name="TextBox 28">
            <a:extLst>
              <a:ext uri="{FF2B5EF4-FFF2-40B4-BE49-F238E27FC236}">
                <a16:creationId xmlns:a16="http://schemas.microsoft.com/office/drawing/2014/main" id="{29092059-99AA-4D75-98B7-41EF7379101D}"/>
              </a:ext>
            </a:extLst>
          </p:cNvPr>
          <p:cNvSpPr txBox="1"/>
          <p:nvPr/>
        </p:nvSpPr>
        <p:spPr>
          <a:xfrm>
            <a:off x="4930985" y="2119131"/>
            <a:ext cx="3825865" cy="1261884"/>
          </a:xfrm>
          <a:prstGeom prst="rect">
            <a:avLst/>
          </a:prstGeom>
          <a:noFill/>
        </p:spPr>
        <p:txBody>
          <a:bodyPr wrap="square" rtlCol="0">
            <a:spAutoFit/>
          </a:bodyPr>
          <a:lstStyle/>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Progression in learning is mapped across units, year groups and key stages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A diverse representation of high-quality texts are used as models and examples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Teachers have conviction that every child has something worthwhile to write about</a:t>
            </a:r>
          </a:p>
        </p:txBody>
      </p:sp>
      <p:sp>
        <p:nvSpPr>
          <p:cNvPr id="30" name="TextBox 29">
            <a:extLst>
              <a:ext uri="{FF2B5EF4-FFF2-40B4-BE49-F238E27FC236}">
                <a16:creationId xmlns:a16="http://schemas.microsoft.com/office/drawing/2014/main" id="{0B8CB3C2-BE24-4A1C-9E7B-52849C08BC47}"/>
              </a:ext>
            </a:extLst>
          </p:cNvPr>
          <p:cNvSpPr txBox="1"/>
          <p:nvPr/>
        </p:nvSpPr>
        <p:spPr>
          <a:xfrm>
            <a:off x="4929274" y="4349733"/>
            <a:ext cx="3991489" cy="1733808"/>
          </a:xfrm>
          <a:prstGeom prst="rect">
            <a:avLst/>
          </a:prstGeom>
          <a:noFill/>
        </p:spPr>
        <p:txBody>
          <a:bodyPr wrap="square" rtlCol="0">
            <a:spAutoFit/>
          </a:bodyPr>
          <a:lstStyle/>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The writing process is recursive and not linear</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Functional grammar is taught within context</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New objectives are introduced in small, manageable steps</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Pupils have frequent opportunities to write at length</a:t>
            </a:r>
          </a:p>
          <a:p>
            <a:pPr marL="144000" indent="-144000">
              <a:spcAft>
                <a:spcPts val="600"/>
              </a:spcAft>
              <a:buFont typeface="Arial" panose="020B0604020202020204" pitchFamily="34" charset="0"/>
              <a:buChar char="•"/>
            </a:pPr>
            <a:r>
              <a:rPr lang="en-GB" sz="1100" noProof="0">
                <a:solidFill>
                  <a:srgbClr val="000000"/>
                </a:solidFill>
                <a:latin typeface="Roboto" panose="02000000000000000000" pitchFamily="2" charset="0"/>
                <a:ea typeface="Roboto" panose="02000000000000000000" pitchFamily="2" charset="0"/>
              </a:rPr>
              <a:t>Planned conferencing and workshopping allows teachers to meet individual pupil needs</a:t>
            </a:r>
          </a:p>
          <a:p>
            <a:pPr marL="285750" indent="-285750">
              <a:spcAft>
                <a:spcPts val="600"/>
              </a:spcAft>
              <a:buFont typeface="Arial" panose="020B0604020202020204" pitchFamily="34" charset="0"/>
              <a:buChar char="•"/>
            </a:pPr>
            <a:endParaRPr lang="en-GB" sz="1200" noProof="0">
              <a:solidFill>
                <a:srgbClr val="00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72894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Nursery</a:t>
            </a:r>
          </a:p>
        </p:txBody>
      </p:sp>
      <p:graphicFrame>
        <p:nvGraphicFramePr>
          <p:cNvPr id="5" name="Table 4">
            <a:extLst>
              <a:ext uri="{FF2B5EF4-FFF2-40B4-BE49-F238E27FC236}">
                <a16:creationId xmlns:a16="http://schemas.microsoft.com/office/drawing/2014/main" id="{3A630CC3-5B56-400F-AF29-03CAD1955B89}"/>
              </a:ext>
            </a:extLst>
          </p:cNvPr>
          <p:cNvGraphicFramePr>
            <a:graphicFrameLocks noGrp="1"/>
          </p:cNvGraphicFramePr>
          <p:nvPr>
            <p:extLst>
              <p:ext uri="{D42A27DB-BD31-4B8C-83A1-F6EECF244321}">
                <p14:modId xmlns:p14="http://schemas.microsoft.com/office/powerpoint/2010/main" val="4010546036"/>
              </p:ext>
            </p:extLst>
          </p:nvPr>
        </p:nvGraphicFramePr>
        <p:xfrm>
          <a:off x="222248" y="893429"/>
          <a:ext cx="9059975" cy="5244978"/>
        </p:xfrm>
        <a:graphic>
          <a:graphicData uri="http://schemas.openxmlformats.org/drawingml/2006/table">
            <a:tbl>
              <a:tblPr firstRow="1" bandRow="1">
                <a:tableStyleId>{5C22544A-7EE6-4342-B048-85BDC9FD1C3A}</a:tableStyleId>
              </a:tblPr>
              <a:tblGrid>
                <a:gridCol w="274719">
                  <a:extLst>
                    <a:ext uri="{9D8B030D-6E8A-4147-A177-3AD203B41FA5}">
                      <a16:colId xmlns:a16="http://schemas.microsoft.com/office/drawing/2014/main" val="3992725249"/>
                    </a:ext>
                  </a:extLst>
                </a:gridCol>
                <a:gridCol w="4392628">
                  <a:extLst>
                    <a:ext uri="{9D8B030D-6E8A-4147-A177-3AD203B41FA5}">
                      <a16:colId xmlns:a16="http://schemas.microsoft.com/office/drawing/2014/main" val="3946234117"/>
                    </a:ext>
                  </a:extLst>
                </a:gridCol>
                <a:gridCol w="2196314">
                  <a:extLst>
                    <a:ext uri="{9D8B030D-6E8A-4147-A177-3AD203B41FA5}">
                      <a16:colId xmlns:a16="http://schemas.microsoft.com/office/drawing/2014/main" val="2651868341"/>
                    </a:ext>
                  </a:extLst>
                </a:gridCol>
                <a:gridCol w="2196314">
                  <a:extLst>
                    <a:ext uri="{9D8B030D-6E8A-4147-A177-3AD203B41FA5}">
                      <a16:colId xmlns:a16="http://schemas.microsoft.com/office/drawing/2014/main" val="3902861838"/>
                    </a:ext>
                  </a:extLst>
                </a:gridCol>
              </a:tblGrid>
              <a:tr h="230176">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Nursery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gridSpan="2">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Nursery 3-4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hMerge="1">
                  <a:txBody>
                    <a:bodyPr/>
                    <a:lstStyle/>
                    <a:p>
                      <a:endParaRPr lang="en-GB"/>
                    </a:p>
                  </a:txBody>
                  <a:tcPr/>
                </a:tc>
                <a:extLst>
                  <a:ext uri="{0D108BD9-81ED-4DB2-BD59-A6C34878D82A}">
                    <a16:rowId xmlns:a16="http://schemas.microsoft.com/office/drawing/2014/main" val="1516369024"/>
                  </a:ext>
                </a:extLst>
              </a:tr>
              <a:tr h="230176">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1000" b="0" i="0">
                        <a:solidFill>
                          <a:srgbClr val="000000"/>
                        </a:solidFill>
                        <a:effectLst/>
                        <a:latin typeface="ABeeZee" panose="02000000000000000000" pitchFamily="2"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0" i="0" noProof="0">
                          <a:solidFill>
                            <a:srgbClr val="000000"/>
                          </a:solidFill>
                          <a:effectLst/>
                          <a:latin typeface="United Curriculum" pitchFamily="2" charset="0"/>
                          <a:ea typeface="Calibri" panose="020F0502020204030204" pitchFamily="34" charset="0"/>
                          <a:cs typeface="Times New Roman" panose="02020603050405020304" pitchFamily="18" charset="0"/>
                        </a:rPr>
                        <a:t>Cycle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0" i="0" noProof="0">
                          <a:solidFill>
                            <a:srgbClr val="000000"/>
                          </a:solidFill>
                          <a:effectLst/>
                          <a:latin typeface="United Curriculum" pitchFamily="2" charset="0"/>
                          <a:ea typeface="Calibri" panose="020F0502020204030204" pitchFamily="34" charset="0"/>
                          <a:cs typeface="Times New Roman" panose="02020603050405020304" pitchFamily="18" charset="0"/>
                        </a:rPr>
                        <a:t>Cycle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752786760"/>
                  </a:ext>
                </a:extLst>
              </a:tr>
              <a:tr h="683518">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It’s Good To Be Me</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Marvellous Me</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Look at Me!</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16502617"/>
                  </a:ext>
                </a:extLst>
              </a:tr>
              <a:tr h="68351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Colour</a:t>
                      </a:r>
                      <a:endParaRPr lang="en-GB" sz="900" i="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It’s Getting Cold Outside</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Bears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556095657"/>
                  </a:ext>
                </a:extLst>
              </a:tr>
              <a:tr h="683518">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Winter</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Polar Express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Special Days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62131831"/>
                  </a:ext>
                </a:extLst>
              </a:tr>
              <a:tr h="683518">
                <a:tc rowSpan="2">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Buildings and Homes</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On the Move</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Toys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9660222"/>
                  </a:ext>
                </a:extLst>
              </a:tr>
              <a:tr h="683518">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Dinosaurs</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On the Farm</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Food Glorious Food</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762453562"/>
                  </a:ext>
                </a:extLst>
              </a:tr>
              <a:tr h="683518">
                <a:tc rowSpan="2">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Water</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Once Upon a Time 1</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Once Upon a Time 2</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75968774"/>
                  </a:ext>
                </a:extLst>
              </a:tr>
              <a:tr h="683518">
                <a:tc vMerge="1">
                  <a:txBody>
                    <a:bodyPr/>
                    <a:lstStyle/>
                    <a:p>
                      <a:pPr algn="ctr"/>
                      <a:endParaRPr lang="en-GB" sz="1000" b="1">
                        <a:solidFill>
                          <a:schemeClr val="bg1"/>
                        </a:solidFill>
                        <a:latin typeface="ABeeZee" panose="02000000000000000000" pitchFamily="2" charset="0"/>
                      </a:endParaRP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indent="0" algn="ctr">
                        <a:lnSpc>
                          <a:spcPct val="100000"/>
                        </a:lnSpc>
                        <a:spcAft>
                          <a:spcPts val="0"/>
                        </a:spcAft>
                        <a:buFont typeface="Arial" panose="020B0604020202020204" pitchFamily="34" charset="0"/>
                        <a:buNone/>
                      </a:pPr>
                      <a:r>
                        <a:rPr lang="en-GB" sz="1000" b="1" kern="120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What’s Outside?</a:t>
                      </a:r>
                    </a:p>
                  </a:txBody>
                  <a:tcPr marL="59148" marR="59148"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All Creatures Great and Small 1</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10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All Creatures Great and Small 2</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94100211"/>
                  </a:ext>
                </a:extLst>
              </a:tr>
            </a:tbl>
          </a:graphicData>
        </a:graphic>
      </p:graphicFrame>
    </p:spTree>
    <p:extLst>
      <p:ext uri="{BB962C8B-B14F-4D97-AF65-F5344CB8AC3E}">
        <p14:creationId xmlns:p14="http://schemas.microsoft.com/office/powerpoint/2010/main" val="4261651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FC2C55-4471-E78F-24BC-5474E5B8EF0C}"/>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Reception</a:t>
            </a:r>
            <a:endParaRPr lang="en-GB" noProof="0">
              <a:solidFill>
                <a:schemeClr val="accent1"/>
              </a:solidFill>
            </a:endParaRPr>
          </a:p>
        </p:txBody>
      </p:sp>
      <p:graphicFrame>
        <p:nvGraphicFramePr>
          <p:cNvPr id="4" name="Table 3">
            <a:extLst>
              <a:ext uri="{FF2B5EF4-FFF2-40B4-BE49-F238E27FC236}">
                <a16:creationId xmlns:a16="http://schemas.microsoft.com/office/drawing/2014/main" id="{1197D10B-B45F-074C-F6EF-FD363065F6D8}"/>
              </a:ext>
            </a:extLst>
          </p:cNvPr>
          <p:cNvGraphicFramePr>
            <a:graphicFrameLocks noGrp="1"/>
          </p:cNvGraphicFramePr>
          <p:nvPr>
            <p:extLst>
              <p:ext uri="{D42A27DB-BD31-4B8C-83A1-F6EECF244321}">
                <p14:modId xmlns:p14="http://schemas.microsoft.com/office/powerpoint/2010/main" val="3784283983"/>
              </p:ext>
            </p:extLst>
          </p:nvPr>
        </p:nvGraphicFramePr>
        <p:xfrm>
          <a:off x="255112" y="878440"/>
          <a:ext cx="9194400" cy="5324489"/>
        </p:xfrm>
        <a:graphic>
          <a:graphicData uri="http://schemas.openxmlformats.org/drawingml/2006/table">
            <a:tbl>
              <a:tblPr firstRow="1" bandRow="1">
                <a:tableStyleId>{5C22544A-7EE6-4342-B048-85BDC9FD1C3A}</a:tableStyleId>
              </a:tblPr>
              <a:tblGrid>
                <a:gridCol w="230400">
                  <a:extLst>
                    <a:ext uri="{9D8B030D-6E8A-4147-A177-3AD203B41FA5}">
                      <a16:colId xmlns:a16="http://schemas.microsoft.com/office/drawing/2014/main" val="3992725249"/>
                    </a:ext>
                  </a:extLst>
                </a:gridCol>
                <a:gridCol w="720000">
                  <a:extLst>
                    <a:ext uri="{9D8B030D-6E8A-4147-A177-3AD203B41FA5}">
                      <a16:colId xmlns:a16="http://schemas.microsoft.com/office/drawing/2014/main" val="2651868341"/>
                    </a:ext>
                  </a:extLst>
                </a:gridCol>
                <a:gridCol w="720000">
                  <a:extLst>
                    <a:ext uri="{9D8B030D-6E8A-4147-A177-3AD203B41FA5}">
                      <a16:colId xmlns:a16="http://schemas.microsoft.com/office/drawing/2014/main" val="3925576812"/>
                    </a:ext>
                  </a:extLst>
                </a:gridCol>
                <a:gridCol w="720000">
                  <a:extLst>
                    <a:ext uri="{9D8B030D-6E8A-4147-A177-3AD203B41FA5}">
                      <a16:colId xmlns:a16="http://schemas.microsoft.com/office/drawing/2014/main" val="4129289550"/>
                    </a:ext>
                  </a:extLst>
                </a:gridCol>
                <a:gridCol w="756000">
                  <a:extLst>
                    <a:ext uri="{9D8B030D-6E8A-4147-A177-3AD203B41FA5}">
                      <a16:colId xmlns:a16="http://schemas.microsoft.com/office/drawing/2014/main" val="3606215477"/>
                    </a:ext>
                  </a:extLst>
                </a:gridCol>
                <a:gridCol w="756000">
                  <a:extLst>
                    <a:ext uri="{9D8B030D-6E8A-4147-A177-3AD203B41FA5}">
                      <a16:colId xmlns:a16="http://schemas.microsoft.com/office/drawing/2014/main" val="2563548700"/>
                    </a:ext>
                  </a:extLst>
                </a:gridCol>
                <a:gridCol w="756000">
                  <a:extLst>
                    <a:ext uri="{9D8B030D-6E8A-4147-A177-3AD203B41FA5}">
                      <a16:colId xmlns:a16="http://schemas.microsoft.com/office/drawing/2014/main" val="1955941352"/>
                    </a:ext>
                  </a:extLst>
                </a:gridCol>
                <a:gridCol w="756000">
                  <a:extLst>
                    <a:ext uri="{9D8B030D-6E8A-4147-A177-3AD203B41FA5}">
                      <a16:colId xmlns:a16="http://schemas.microsoft.com/office/drawing/2014/main" val="2958490395"/>
                    </a:ext>
                  </a:extLst>
                </a:gridCol>
                <a:gridCol w="756000">
                  <a:extLst>
                    <a:ext uri="{9D8B030D-6E8A-4147-A177-3AD203B41FA5}">
                      <a16:colId xmlns:a16="http://schemas.microsoft.com/office/drawing/2014/main" val="2522365074"/>
                    </a:ext>
                  </a:extLst>
                </a:gridCol>
                <a:gridCol w="756000">
                  <a:extLst>
                    <a:ext uri="{9D8B030D-6E8A-4147-A177-3AD203B41FA5}">
                      <a16:colId xmlns:a16="http://schemas.microsoft.com/office/drawing/2014/main" val="2522228324"/>
                    </a:ext>
                  </a:extLst>
                </a:gridCol>
                <a:gridCol w="756000">
                  <a:extLst>
                    <a:ext uri="{9D8B030D-6E8A-4147-A177-3AD203B41FA5}">
                      <a16:colId xmlns:a16="http://schemas.microsoft.com/office/drawing/2014/main" val="3532767380"/>
                    </a:ext>
                  </a:extLst>
                </a:gridCol>
                <a:gridCol w="756000">
                  <a:extLst>
                    <a:ext uri="{9D8B030D-6E8A-4147-A177-3AD203B41FA5}">
                      <a16:colId xmlns:a16="http://schemas.microsoft.com/office/drawing/2014/main" val="222949268"/>
                    </a:ext>
                  </a:extLst>
                </a:gridCol>
                <a:gridCol w="756000">
                  <a:extLst>
                    <a:ext uri="{9D8B030D-6E8A-4147-A177-3AD203B41FA5}">
                      <a16:colId xmlns:a16="http://schemas.microsoft.com/office/drawing/2014/main" val="3356074445"/>
                    </a:ext>
                  </a:extLst>
                </a:gridCol>
              </a:tblGrid>
              <a:tr h="242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Who Are You? –  </a:t>
                      </a:r>
                      <a:r>
                        <a:rPr lang="en-GB" sz="900" b="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Smitri</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Halls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All About Families – Usborne Books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The Leaf Thief – Alice Hemming</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Pumpkin Soup – Helen Cooper</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Clean Up – Nathan Byron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Chapatti Moon – Pippa Goodhart</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How to Hide a Lion at School – Helen Stephens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err="1">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Supertato</a:t>
                      </a: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 – Sue Hendra</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One Snowy Night – Nick Butterworth</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Oi Frog! – Kes Grey</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200"/>
                        </a:spcAft>
                      </a:pPr>
                      <a:endParaRPr lang="en-GB" sz="900" b="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p>
                      <a:pPr algn="ctr">
                        <a:lnSpc>
                          <a:spcPct val="100000"/>
                        </a:lnSpc>
                        <a:spcAft>
                          <a:spcPts val="200"/>
                        </a:spcAft>
                      </a:pPr>
                      <a:r>
                        <a:rPr lang="en-GB" sz="900" b="0" noProof="0">
                          <a:solidFill>
                            <a:schemeClr val="accent1"/>
                          </a:solidFill>
                          <a:effectLst/>
                          <a:latin typeface="Roboto" panose="02000000000000000000" pitchFamily="2" charset="0"/>
                          <a:ea typeface="Roboto" panose="02000000000000000000" pitchFamily="2" charset="0"/>
                          <a:cs typeface="Roboto" panose="02000000000000000000" pitchFamily="2" charset="0"/>
                        </a:rPr>
                        <a:t>Peep Inside the Castle – Usborne Books</a:t>
                      </a: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200"/>
                        </a:spcAft>
                      </a:pPr>
                      <a:endParaRPr lang="en-GB" sz="900" b="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mn-cs"/>
                      </a:endParaRPr>
                    </a:p>
                    <a:p>
                      <a:pPr algn="ctr">
                        <a:lnSpc>
                          <a:spcPct val="100000"/>
                        </a:lnSpc>
                        <a:spcAft>
                          <a:spcPts val="600"/>
                        </a:spcAft>
                      </a:pPr>
                      <a:r>
                        <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mn-cs"/>
                        </a:rPr>
                        <a:t>The Extraordinary Gardener – Sam Boughton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mn-cs"/>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Jack and the Beanstalk – Various Authors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rPr>
                        <a:t>The Very Hungry Caterpillar – Eric Carle</a:t>
                      </a: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How Does  A Butterfly Grow? – DK</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 </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Goldilocks and the Three Bears – Axel Scheffler</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a:p>
                  </a:txBody>
                  <a:tcPr marL="59144" marR="59144" marT="0"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rPr>
                        <a:t>The Train Ride – June Crebbin</a:t>
                      </a: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Izzy Gizmo and the Invention Convention – Pip Jones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Night Pirates – Peter Harris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ctr" defTabSz="914400" rtl="0" eaLnBrk="1" fontAlgn="auto" latinLnBrk="0" hangingPunct="1">
                        <a:lnSpc>
                          <a:spcPct val="100000"/>
                        </a:lnSpc>
                        <a:spcBef>
                          <a:spcPts val="0"/>
                        </a:spcBef>
                        <a:spcAft>
                          <a:spcPts val="2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rPr>
                        <a:t>The Sea Saw – Tom Percival</a:t>
                      </a:r>
                    </a:p>
                    <a:p>
                      <a:pPr marL="0" marR="0" lvl="0" indent="0" algn="ctr" defTabSz="914400" rtl="0" eaLnBrk="1" fontAlgn="auto" latinLnBrk="0" hangingPunct="1">
                        <a:lnSpc>
                          <a:spcPct val="100000"/>
                        </a:lnSpc>
                        <a:spcBef>
                          <a:spcPts val="0"/>
                        </a:spcBef>
                        <a:spcAft>
                          <a:spcPts val="2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marL="0" marR="0" lvl="0" indent="0" algn="ctr" defTabSz="914400" rtl="0" eaLnBrk="1" fontAlgn="auto" latinLnBrk="0" hangingPunct="1">
                        <a:lnSpc>
                          <a:spcPct val="100000"/>
                        </a:lnSpc>
                        <a:spcBef>
                          <a:spcPts val="0"/>
                        </a:spcBef>
                        <a:spcAft>
                          <a:spcPts val="2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Roboto" panose="02000000000000000000" pitchFamily="2"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The Growing Story – Ruth Krauss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Tree>
    <p:extLst>
      <p:ext uri="{BB962C8B-B14F-4D97-AF65-F5344CB8AC3E}">
        <p14:creationId xmlns:p14="http://schemas.microsoft.com/office/powerpoint/2010/main" val="3204715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1</a:t>
            </a:r>
          </a:p>
        </p:txBody>
      </p:sp>
      <p:graphicFrame>
        <p:nvGraphicFramePr>
          <p:cNvPr id="2" name="Table 1">
            <a:extLst>
              <a:ext uri="{FF2B5EF4-FFF2-40B4-BE49-F238E27FC236}">
                <a16:creationId xmlns:a16="http://schemas.microsoft.com/office/drawing/2014/main" id="{4524FA99-F8D4-E3AC-95AC-9651828D8A4E}"/>
              </a:ext>
            </a:extLst>
          </p:cNvPr>
          <p:cNvGraphicFramePr>
            <a:graphicFrameLocks noGrp="1"/>
          </p:cNvGraphicFramePr>
          <p:nvPr>
            <p:extLst>
              <p:ext uri="{D42A27DB-BD31-4B8C-83A1-F6EECF244321}">
                <p14:modId xmlns:p14="http://schemas.microsoft.com/office/powerpoint/2010/main" val="3032205549"/>
              </p:ext>
            </p:extLst>
          </p:nvPr>
        </p:nvGraphicFramePr>
        <p:xfrm>
          <a:off x="255112" y="878440"/>
          <a:ext cx="9185915" cy="5324489"/>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42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Poems to Perform – Julia Donaldson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Retelling Narrative:</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 </a:t>
                      </a:r>
                      <a:b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b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The Lonely Beast – Chris Judge</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Writing Short Narratives: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 </a:t>
                      </a:r>
                      <a:br>
                        <a:rPr kumimoji="0" lang="en-US"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br>
                      <a:r>
                        <a:rPr kumimoji="0" lang="en-US"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The Lonely Beast – Chris Judge</a:t>
                      </a: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Description:</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Lost in the Toy Museum – David Lucas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Sentence Structure:</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Little Red / Rapunzel –</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Bethan </a:t>
                      </a:r>
                      <a:r>
                        <a:rPr lang="en-GB" sz="900" b="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Woollvin</a:t>
                      </a: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Character and Plot:</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err="1">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rPr>
                        <a:t>Beegu</a:t>
                      </a:r>
                      <a:r>
                        <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rPr>
                        <a:t> – Alexis Deacon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about Real Life:</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Big Book of the UK – Imogen Russell Williams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Developing Narrative Structure:</a:t>
                      </a:r>
                    </a:p>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rPr>
                        <a:t>Stanley’s Stick – John </a:t>
                      </a:r>
                      <a:r>
                        <a:rPr kumimoji="0" lang="en-GB" sz="900" b="0" i="0" u="none" strike="noStrike" kern="1200" cap="none" spc="0" normalizeH="0" baseline="0" noProof="0" err="1">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rPr>
                        <a:t>Hegley</a:t>
                      </a:r>
                      <a:endPar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Look Up! – Nathan Byron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kumimoji="0" lang="en-GB"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Punctuation</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Traction Man is Here – Mini Grey</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1" i="0" u="none" strike="noStrike" kern="1200" cap="none" spc="0" normalizeH="0" baseline="0" noProof="0">
                          <a:ln>
                            <a:noFill/>
                          </a:ln>
                          <a:solidFill>
                            <a:srgbClr val="FFFFFF"/>
                          </a:solidFill>
                          <a:effectLst/>
                          <a:highlight>
                            <a:srgbClr val="3E9C64"/>
                          </a:highlight>
                          <a:uLnTx/>
                          <a:uFillTx/>
                          <a:latin typeface="Roboto" panose="02000000000000000000" pitchFamily="2" charset="0"/>
                          <a:ea typeface="Roboto" panose="02000000000000000000" pitchFamily="2" charset="0"/>
                          <a:cs typeface="Times New Roman" panose="02020603050405020304" pitchFamily="18" charset="0"/>
                        </a:rPr>
                        <a:t>Poetry Link</a:t>
                      </a:r>
                    </a:p>
                    <a:p>
                      <a:pPr marL="0" marR="0" lvl="0" indent="0" algn="ctr" defTabSz="457200" rtl="0" eaLnBrk="1" fontAlgn="auto" latinLnBrk="0" hangingPunct="1">
                        <a:lnSpc>
                          <a:spcPct val="100000"/>
                        </a:lnSpc>
                        <a:spcBef>
                          <a:spcPts val="0"/>
                        </a:spcBef>
                        <a:spcAft>
                          <a:spcPts val="300"/>
                        </a:spcAft>
                        <a:buClrTx/>
                        <a:buSzTx/>
                        <a:buFontTx/>
                        <a:buNone/>
                        <a:tabLst/>
                        <a:defRPr/>
                      </a:pPr>
                      <a:r>
                        <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mn-cs"/>
                        </a:rPr>
                        <a:t>Daydreams and Jellybeans –  Alex Wharton &amp; Katy Riddell</a:t>
                      </a:r>
                    </a:p>
                    <a:p>
                      <a:pPr marL="0" marR="0" lvl="0" indent="0" algn="ctr" defTabSz="457200" rtl="0" eaLnBrk="1" fontAlgn="auto" latinLnBrk="0" hangingPunct="1">
                        <a:lnSpc>
                          <a:spcPct val="100000"/>
                        </a:lnSpc>
                        <a:spcBef>
                          <a:spcPts val="0"/>
                        </a:spcBef>
                        <a:spcAft>
                          <a:spcPts val="3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endPar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mn-cs"/>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Punctuation</a:t>
                      </a:r>
                      <a:r>
                        <a:rPr lang="en-US" sz="95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Traction Man is Here – Mini Grey</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Fairy Tales:</a:t>
                      </a:r>
                    </a:p>
                    <a:p>
                      <a:pPr algn="ctr">
                        <a:spcAft>
                          <a:spcPts val="300"/>
                        </a:spcAft>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Mixed Up Fairy Tales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 </a:t>
                      </a:r>
                      <a:r>
                        <a:rPr lang="en-GB" sz="900" b="0" noProof="0">
                          <a:solidFill>
                            <a:schemeClr val="accent1"/>
                          </a:solidFill>
                          <a:latin typeface="Roboto" panose="02000000000000000000" pitchFamily="2" charset="0"/>
                          <a:ea typeface="Roboto" panose="02000000000000000000" pitchFamily="2" charset="0"/>
                        </a:rPr>
                        <a:t>Hilary Robinson &amp; Nick Sharratt</a:t>
                      </a: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900" b="0" noProof="0">
                          <a:solidFill>
                            <a:schemeClr val="accent1"/>
                          </a:solidFill>
                          <a:latin typeface="Roboto" panose="02000000000000000000" pitchFamily="2" charset="0"/>
                          <a:ea typeface="Roboto" panose="02000000000000000000" pitchFamily="2" charset="0"/>
                        </a:rPr>
                        <a:t>Billy and the Beast – Nadia Shireen</a:t>
                      </a:r>
                    </a:p>
                    <a:p>
                      <a:pPr marL="0" marR="0" lvl="0" indent="0" algn="ctr" defTabSz="914400" rtl="0" eaLnBrk="1" fontAlgn="auto" latinLnBrk="0" hangingPunct="1">
                        <a:lnSpc>
                          <a:spcPct val="100000"/>
                        </a:lnSpc>
                        <a:spcBef>
                          <a:spcPts val="0"/>
                        </a:spcBef>
                        <a:spcAft>
                          <a:spcPts val="3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lang="en-GB"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Persuasion</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Here We Are – Oliver Jeffers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Descriptions:</a:t>
                      </a:r>
                    </a:p>
                    <a:p>
                      <a:pPr algn="ctr">
                        <a:spcAft>
                          <a:spcPts val="3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Journey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noProof="0">
                          <a:solidFill>
                            <a:schemeClr val="accent1"/>
                          </a:solidFill>
                          <a:latin typeface="Roboto" panose="02000000000000000000" pitchFamily="2" charset="0"/>
                          <a:ea typeface="Roboto" panose="02000000000000000000" pitchFamily="2" charset="0"/>
                        </a:rPr>
                        <a:t>Aaron Becker</a:t>
                      </a: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endParaRPr lang="en-GB" sz="900" noProof="0">
                        <a:solidFill>
                          <a:schemeClr val="tx1"/>
                        </a:solidFill>
                        <a:highlight>
                          <a:srgbClr val="3E9C64"/>
                        </a:highlight>
                        <a:latin typeface="Roboto" panose="02000000000000000000" pitchFamily="2" charset="0"/>
                        <a:ea typeface="Roboto" panose="02000000000000000000" pitchFamily="2" charset="0"/>
                      </a:endParaRPr>
                    </a:p>
                    <a:p>
                      <a:pPr marL="0" indent="0" algn="ctr">
                        <a:spcAft>
                          <a:spcPts val="300"/>
                        </a:spcAft>
                        <a:buFont typeface="Arial" panose="020B0604020202020204" pitchFamily="34" charset="0"/>
                        <a:buNone/>
                      </a:pPr>
                      <a:r>
                        <a:rPr lang="en-GB" sz="900" b="0" noProof="0">
                          <a:solidFill>
                            <a:schemeClr val="accent1"/>
                          </a:solidFill>
                          <a:latin typeface="Roboto" panose="02000000000000000000" pitchFamily="2" charset="0"/>
                          <a:ea typeface="Roboto" panose="02000000000000000000" pitchFamily="2" charset="0"/>
                        </a:rPr>
                        <a:t>Out &amp; About: The First Book of Poems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endParaRPr lang="en-GB" sz="900" b="0" noProof="0">
                        <a:solidFill>
                          <a:schemeClr val="accent1"/>
                        </a:solidFill>
                        <a:latin typeface="Roboto" panose="02000000000000000000" pitchFamily="2" charset="0"/>
                        <a:ea typeface="Roboto" panose="02000000000000000000" pitchFamily="2" charset="0"/>
                      </a:endParaRPr>
                    </a:p>
                    <a:p>
                      <a:pPr marL="0" indent="0" algn="ctr">
                        <a:spcAft>
                          <a:spcPts val="300"/>
                        </a:spcAft>
                        <a:buFont typeface="Arial" panose="020B0604020202020204" pitchFamily="34" charset="0"/>
                        <a:buNone/>
                      </a:pPr>
                      <a:r>
                        <a:rPr lang="en-GB" sz="900" b="0" noProof="0">
                          <a:solidFill>
                            <a:schemeClr val="accent1"/>
                          </a:solidFill>
                          <a:latin typeface="Roboto" panose="02000000000000000000" pitchFamily="2" charset="0"/>
                          <a:ea typeface="Roboto" panose="02000000000000000000" pitchFamily="2" charset="0"/>
                        </a:rPr>
                        <a:t> Shirley Hughes</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Recounts: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Nimesh the Adventurer – Ranjit Singh</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On the Way Home – Jill Murphy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Fact Files</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Ada Twist, Scientist/ Iggy Peck, Architect/ Rosie Revere, Engineer – Andrea Beaty</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Letters: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Where the Wild </a:t>
                      </a:r>
                      <a:b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b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Things Are – Maurice Sendak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Letters:</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Where the Wild </a:t>
                      </a:r>
                      <a:b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b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Things Are – Maurice Sendak</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Fact Files</a:t>
                      </a:r>
                      <a:r>
                        <a:rPr lang="en-US" sz="95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Ada Twist, Scientist</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Iggy Peck, Architect</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Rosie Revere, Engineer – Andrea Beaty</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Instructions:</a:t>
                      </a: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endParaRPr lang="en-GB" sz="900" b="1"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Cook &amp; The King – Julia Donaldson</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about Real Events: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All About Year 1!</a:t>
                      </a:r>
                      <a:endParaRPr lang="en-GB" sz="900" i="0" noProof="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Meesha Makes Friends – Tom Percival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Tree>
    <p:extLst>
      <p:ext uri="{BB962C8B-B14F-4D97-AF65-F5344CB8AC3E}">
        <p14:creationId xmlns:p14="http://schemas.microsoft.com/office/powerpoint/2010/main" val="4131999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2</a:t>
            </a:r>
          </a:p>
        </p:txBody>
      </p:sp>
      <p:graphicFrame>
        <p:nvGraphicFramePr>
          <p:cNvPr id="2" name="Table 1">
            <a:extLst>
              <a:ext uri="{FF2B5EF4-FFF2-40B4-BE49-F238E27FC236}">
                <a16:creationId xmlns:a16="http://schemas.microsoft.com/office/drawing/2014/main" id="{7476CAE9-6A28-E96D-0F0E-CE1560D487AD}"/>
              </a:ext>
            </a:extLst>
          </p:cNvPr>
          <p:cNvGraphicFramePr>
            <a:graphicFrameLocks noGrp="1"/>
          </p:cNvGraphicFramePr>
          <p:nvPr>
            <p:extLst>
              <p:ext uri="{D42A27DB-BD31-4B8C-83A1-F6EECF244321}">
                <p14:modId xmlns:p14="http://schemas.microsoft.com/office/powerpoint/2010/main" val="381664449"/>
              </p:ext>
            </p:extLst>
          </p:nvPr>
        </p:nvGraphicFramePr>
        <p:xfrm>
          <a:off x="203201" y="940753"/>
          <a:ext cx="9185915" cy="5322961"/>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409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  </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Thinker: My Puppy Poet and Me – Eloise Greenfield</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Instructions:</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Disgusting Sandwich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Gareth Edwards</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Narrative:</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Lubna and Pebble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Wendy Meddour </a:t>
                      </a:r>
                      <a:r>
                        <a:rPr lang="en-GB" sz="900" b="0" i="0" noProof="0">
                          <a:solidFill>
                            <a:srgbClr val="FFFFFF"/>
                          </a:solidFill>
                          <a:effectLst/>
                          <a:latin typeface="Roboto" panose="02000000000000000000" pitchFamily="2" charset="0"/>
                          <a:ea typeface="Roboto" panose="02000000000000000000" pitchFamily="2"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US" sz="96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Narrative:</a:t>
                      </a:r>
                    </a:p>
                    <a:p>
                      <a:pPr algn="ctr">
                        <a:lnSpc>
                          <a:spcPct val="100000"/>
                        </a:lnSpc>
                        <a:spcAft>
                          <a:spcPts val="600"/>
                        </a:spcAft>
                      </a:pPr>
                      <a:r>
                        <a:rPr lang="en-US" sz="900" i="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Lubna</a:t>
                      </a: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and Pebble - </a:t>
                      </a:r>
                      <a:r>
                        <a:rPr lang="en-US" sz="900" b="0" i="0">
                          <a:solidFill>
                            <a:srgbClr val="3E9C64"/>
                          </a:solidFill>
                          <a:effectLst/>
                          <a:latin typeface="Roboto" panose="02000000000000000000" pitchFamily="2" charset="0"/>
                          <a:ea typeface="Roboto" panose="02000000000000000000" pitchFamily="2" charset="0"/>
                        </a:rPr>
                        <a:t>Wendy </a:t>
                      </a:r>
                      <a:r>
                        <a:rPr lang="en-US" sz="900" b="0" i="0" err="1">
                          <a:solidFill>
                            <a:srgbClr val="3E9C64"/>
                          </a:solidFill>
                          <a:effectLst/>
                          <a:latin typeface="Roboto" panose="02000000000000000000" pitchFamily="2" charset="0"/>
                          <a:ea typeface="Roboto" panose="02000000000000000000" pitchFamily="2" charset="0"/>
                        </a:rPr>
                        <a:t>Meddour</a:t>
                      </a:r>
                      <a:r>
                        <a:rPr lang="en-US" sz="900" b="0" i="0">
                          <a:solidFill>
                            <a:srgbClr val="3E9C64"/>
                          </a:solidFill>
                          <a:effectLst/>
                          <a:latin typeface="Roboto" panose="02000000000000000000" pitchFamily="2" charset="0"/>
                          <a:ea typeface="Roboto" panose="02000000000000000000" pitchFamily="2" charset="0"/>
                        </a:rPr>
                        <a:t> </a:t>
                      </a:r>
                      <a:r>
                        <a:rPr lang="en-US" sz="900" b="0" i="0">
                          <a:solidFill>
                            <a:srgbClr val="FFFFFF"/>
                          </a:solidFill>
                          <a:effectLst/>
                          <a:latin typeface="Roboto" panose="02000000000000000000" pitchFamily="2" charset="0"/>
                          <a:ea typeface="Roboto" panose="02000000000000000000" pitchFamily="2" charset="0"/>
                        </a:rPr>
                        <a:t>​</a:t>
                      </a: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Personal Narratives:</a:t>
                      </a:r>
                    </a:p>
                    <a:p>
                      <a:pPr algn="ctr" rtl="0" fontAlgn="base"/>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Proudest Blue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Ibtihaj</a:t>
                      </a:r>
                    </a:p>
                    <a:p>
                      <a:pPr algn="ctr" rtl="0" fontAlgn="base"/>
                      <a:r>
                        <a:rPr lang="en-GB" sz="900" b="0" i="0" noProof="0">
                          <a:solidFill>
                            <a:srgbClr val="3E9C64"/>
                          </a:solidFill>
                          <a:effectLst/>
                          <a:latin typeface="Roboto" panose="02000000000000000000" pitchFamily="2" charset="0"/>
                          <a:ea typeface="Roboto" panose="02000000000000000000" pitchFamily="2" charset="0"/>
                        </a:rPr>
                        <a:t>Muhammad</a:t>
                      </a:r>
                      <a:r>
                        <a:rPr lang="en-GB" sz="900" b="0" i="0" noProof="0">
                          <a:solidFill>
                            <a:srgbClr val="FFFFFF"/>
                          </a:solidFill>
                          <a:effectLst/>
                          <a:latin typeface="Roboto" panose="02000000000000000000" pitchFamily="2" charset="0"/>
                          <a:ea typeface="Roboto" panose="02000000000000000000" pitchFamily="2" charset="0"/>
                        </a:rPr>
                        <a:t>​</a:t>
                      </a:r>
                    </a:p>
                    <a:p>
                      <a:pPr algn="ctr" rtl="0" fontAlgn="base"/>
                      <a:endParaRPr lang="en-GB" sz="400" b="0" i="0" noProof="0">
                        <a:solidFill>
                          <a:srgbClr val="FFFFFF"/>
                        </a:solidFill>
                        <a:effectLst/>
                        <a:latin typeface="Roboto" panose="02000000000000000000" pitchFamily="2" charset="0"/>
                        <a:ea typeface="Roboto" panose="02000000000000000000" pitchFamily="2"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Punctuation</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Don’t Let the Pigeon Drive the Bus! – </a:t>
                      </a:r>
                      <a:r>
                        <a:rPr lang="en-GB" sz="900" b="0" i="0" noProof="0">
                          <a:solidFill>
                            <a:schemeClr val="accent1"/>
                          </a:solidFill>
                          <a:effectLst/>
                          <a:latin typeface="Roboto" panose="02000000000000000000" pitchFamily="2" charset="0"/>
                          <a:ea typeface="Roboto" panose="02000000000000000000" pitchFamily="2" charset="0"/>
                        </a:rPr>
                        <a:t>Mo Willems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Letters:</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Paddington’s Post – Michael Bond</a:t>
                      </a:r>
                      <a:endParaRPr lang="en-GB" sz="900" b="1"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Persuasion</a:t>
                      </a: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King Who Banned the Dark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Emily Haworth Booth</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hMerge="1">
                  <a:txBody>
                    <a:bodyPr/>
                    <a:lstStyle/>
                    <a:p>
                      <a:pPr algn="ctr">
                        <a:lnSpc>
                          <a:spcPct val="100000"/>
                        </a:lnSpc>
                        <a:spcAft>
                          <a:spcPts val="600"/>
                        </a:spcAft>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Persuasive Texts</a:t>
                      </a:r>
                      <a:r>
                        <a:rPr lang="en-US" sz="95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King Who Banned the Dark  - </a:t>
                      </a:r>
                      <a:r>
                        <a:rPr lang="en-US" sz="900" b="0" i="0">
                          <a:solidFill>
                            <a:srgbClr val="3E9C64"/>
                          </a:solidFill>
                          <a:effectLst/>
                          <a:latin typeface="Roboto" panose="02000000000000000000" pitchFamily="2" charset="0"/>
                          <a:ea typeface="Roboto" panose="02000000000000000000" pitchFamily="2" charset="0"/>
                        </a:rPr>
                        <a:t>Emily Haworth Booth</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Entertain: </a:t>
                      </a:r>
                      <a:endPar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rtl="0" fontAlgn="base"/>
                      <a:r>
                        <a:rPr lang="en-GB" sz="90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The Dragon Machine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Helen Ward</a:t>
                      </a:r>
                    </a:p>
                    <a:p>
                      <a:pPr algn="ctr" rtl="0" fontAlgn="base"/>
                      <a:endParaRPr lang="en-GB" sz="900" b="0" i="0" noProof="0">
                        <a:solidFill>
                          <a:srgbClr val="3E9C64"/>
                        </a:solidFill>
                        <a:effectLst/>
                        <a:highlight>
                          <a:srgbClr val="8262A6"/>
                        </a:highlight>
                        <a:latin typeface="Roboto" panose="02000000000000000000" pitchFamily="2" charset="0"/>
                        <a:ea typeface="Roboto" panose="02000000000000000000" pitchFamily="2" charset="0"/>
                      </a:endParaRPr>
                    </a:p>
                    <a:p>
                      <a:pPr algn="ctr" rtl="0" fontAlgn="base"/>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p>
                    <a:p>
                      <a:pPr algn="ctr" rtl="0" fontAlgn="base"/>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endParaRPr lang="en-GB" sz="900" b="0" i="0" noProof="0">
                        <a:solidFill>
                          <a:schemeClr val="bg1"/>
                        </a:solidFill>
                        <a:effectLst/>
                        <a:latin typeface="Roboto" panose="02000000000000000000" pitchFamily="2" charset="0"/>
                        <a:ea typeface="Roboto" panose="02000000000000000000" pitchFamily="2" charset="0"/>
                      </a:endParaRPr>
                    </a:p>
                    <a:p>
                      <a:pPr marL="0" marR="0" lvl="0" indent="0" algn="ctr" defTabSz="914400" rtl="0" eaLnBrk="1" fontAlgn="auto" latinLnBrk="0" hangingPunct="1">
                        <a:lnSpc>
                          <a:spcPct val="100000"/>
                        </a:lnSpc>
                        <a:spcBef>
                          <a:spcPts val="0"/>
                        </a:spcBef>
                        <a:spcAft>
                          <a:spcPts val="300"/>
                        </a:spcAft>
                        <a:buClrTx/>
                        <a:buSzTx/>
                        <a:buFontTx/>
                        <a:buNone/>
                        <a:tabLst/>
                        <a:defRPr/>
                      </a:pPr>
                      <a:r>
                        <a:rPr lang="en-GB" sz="900" b="0" noProof="0">
                          <a:solidFill>
                            <a:srgbClr val="3E9C64"/>
                          </a:solidFill>
                          <a:latin typeface="Roboto" panose="02000000000000000000" pitchFamily="2" charset="0"/>
                          <a:ea typeface="Roboto" panose="02000000000000000000" pitchFamily="2" charset="0"/>
                        </a:rPr>
                        <a:t>Tiger, Tiger, Burning Bright - Poetry Anthology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b="0" noProof="0">
                          <a:solidFill>
                            <a:srgbClr val="3E9C64"/>
                          </a:solidFill>
                          <a:latin typeface="Roboto" panose="02000000000000000000" pitchFamily="2" charset="0"/>
                          <a:ea typeface="Roboto" panose="02000000000000000000" pitchFamily="2" charset="0"/>
                        </a:rPr>
                        <a:t> Fiona Waters</a:t>
                      </a:r>
                      <a:r>
                        <a:rPr lang="en-GB" sz="900" b="0" i="0" noProof="0">
                          <a:solidFill>
                            <a:srgbClr val="3E9C64"/>
                          </a:solidFill>
                          <a:effectLst/>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3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About Real Life:</a:t>
                      </a:r>
                    </a:p>
                    <a:p>
                      <a:pPr algn="ctr" rtl="0" fontAlgn="base"/>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What Do Grown Ups Do All Day?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Virginie</a:t>
                      </a:r>
                    </a:p>
                    <a:p>
                      <a:pPr algn="ctr" rtl="0" fontAlgn="base"/>
                      <a:r>
                        <a:rPr lang="en-GB" sz="900" b="0" i="0" noProof="0" err="1">
                          <a:solidFill>
                            <a:srgbClr val="3E9C64"/>
                          </a:solidFill>
                          <a:effectLst/>
                          <a:latin typeface="Roboto" panose="02000000000000000000" pitchFamily="2" charset="0"/>
                          <a:ea typeface="Roboto" panose="02000000000000000000" pitchFamily="2" charset="0"/>
                        </a:rPr>
                        <a:t>Morgand</a:t>
                      </a:r>
                      <a:r>
                        <a:rPr lang="en-GB" sz="900" b="0" i="0" noProof="0">
                          <a:solidFill>
                            <a:srgbClr val="FFFFFF"/>
                          </a:solidFill>
                          <a:effectLst/>
                          <a:latin typeface="Roboto" panose="02000000000000000000" pitchFamily="2" charset="0"/>
                          <a:ea typeface="Roboto" panose="02000000000000000000" pitchFamily="2" charset="0"/>
                        </a:rPr>
                        <a:t>​</a:t>
                      </a:r>
                      <a:endParaRPr kumimoji="0" lang="en-GB" sz="900" b="0" i="0" u="none" strike="noStrike" kern="1200" cap="none" spc="0" normalizeH="0" baseline="0" noProof="0">
                        <a:ln>
                          <a:noFill/>
                        </a:ln>
                        <a:solidFill>
                          <a:srgbClr val="FFFFFF"/>
                        </a:solidFill>
                        <a:effectLst/>
                        <a:uLnTx/>
                        <a:uFillTx/>
                        <a:latin typeface="Roboto" panose="02000000000000000000" pitchFamily="2" charset="0"/>
                        <a:ea typeface="Roboto" panose="02000000000000000000" pitchFamily="2" charset="0"/>
                        <a:cs typeface="+mn-cs"/>
                      </a:endParaRPr>
                    </a:p>
                    <a:p>
                      <a:pPr algn="ctr" rtl="0" fontAlgn="base"/>
                      <a:endParaRPr kumimoji="0" lang="en-GB" sz="400" b="0" i="0" u="none" strike="noStrike" kern="1200" cap="none" spc="0" normalizeH="0" baseline="0" noProof="0">
                        <a:ln>
                          <a:noFill/>
                        </a:ln>
                        <a:solidFill>
                          <a:srgbClr val="FFFFFF"/>
                        </a:solidFill>
                        <a:effectLst/>
                        <a:uLnTx/>
                        <a:uFillTx/>
                        <a:latin typeface="Roboto" panose="02000000000000000000" pitchFamily="2" charset="0"/>
                        <a:ea typeface="Roboto" panose="02000000000000000000" pitchFamily="2" charset="0"/>
                        <a:cs typeface="+mn-cs"/>
                      </a:endParaRPr>
                    </a:p>
                    <a:p>
                      <a:pPr algn="ctr" rtl="0" fontAlgn="base"/>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rtl="0" fontAlgn="base"/>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Instructions: </a:t>
                      </a:r>
                    </a:p>
                    <a:p>
                      <a:pPr algn="ctr" rtl="0" fontAlgn="base"/>
                      <a:endParaRPr lang="en-GB" sz="950" b="1" i="0" u="none" strike="noStrike"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rtl="0" fontAlgn="base"/>
                      <a:r>
                        <a:rPr lang="en-GB" sz="900" b="0" i="0" u="none" strike="noStrike" noProof="0">
                          <a:solidFill>
                            <a:schemeClr val="accent1"/>
                          </a:solidFill>
                          <a:effectLst/>
                          <a:latin typeface="Roboto" panose="02000000000000000000" pitchFamily="2" charset="0"/>
                          <a:ea typeface="Roboto" panose="02000000000000000000" pitchFamily="2" charset="0"/>
                        </a:rPr>
                        <a:t>How to Babysit a Grandma – Jean Reagan</a:t>
                      </a:r>
                    </a:p>
                    <a:p>
                      <a:pPr algn="ctr" rtl="0" fontAlgn="base"/>
                      <a:endParaRPr lang="en-GB" sz="300" b="0" i="0" u="none" strike="noStrike" noProof="0">
                        <a:solidFill>
                          <a:schemeClr val="accent1"/>
                        </a:solidFill>
                        <a:effectLst/>
                        <a:latin typeface="Roboto" panose="02000000000000000000" pitchFamily="2" charset="0"/>
                        <a:ea typeface="Roboto" panose="02000000000000000000" pitchFamily="2"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p>
                    <a:p>
                      <a:pPr algn="ctr" rtl="0" fontAlgn="base"/>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Fact Files:</a:t>
                      </a:r>
                    </a:p>
                    <a:p>
                      <a:pPr algn="ctr" rtl="0" fontAlgn="base"/>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Monstrous Book of Monsters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noProof="0">
                          <a:solidFill>
                            <a:srgbClr val="3E9C64"/>
                          </a:solidFill>
                          <a:effectLst/>
                          <a:latin typeface="Roboto" panose="02000000000000000000" pitchFamily="2" charset="0"/>
                          <a:ea typeface="Roboto" panose="02000000000000000000" pitchFamily="2" charset="0"/>
                        </a:rPr>
                        <a:t>Johnny </a:t>
                      </a:r>
                      <a:r>
                        <a:rPr lang="en-GB" sz="900" b="0" i="0" noProof="0" err="1">
                          <a:solidFill>
                            <a:srgbClr val="3E9C64"/>
                          </a:solidFill>
                          <a:effectLst/>
                          <a:latin typeface="Roboto" panose="02000000000000000000" pitchFamily="2" charset="0"/>
                          <a:ea typeface="Roboto" panose="02000000000000000000" pitchFamily="2" charset="0"/>
                        </a:rPr>
                        <a:t>Duddle</a:t>
                      </a:r>
                      <a:r>
                        <a:rPr lang="en-GB" sz="900" b="0" i="0" noProof="0">
                          <a:solidFill>
                            <a:srgbClr val="3E9C64"/>
                          </a:solidFill>
                          <a:effectLst/>
                          <a:latin typeface="Roboto" panose="02000000000000000000" pitchFamily="2" charset="0"/>
                          <a:ea typeface="Roboto" panose="02000000000000000000" pitchFamily="2" charset="0"/>
                        </a:rPr>
                        <a:t> &amp; Aleksei </a:t>
                      </a:r>
                      <a:r>
                        <a:rPr lang="en-GB" sz="900" b="0" i="0" noProof="0" err="1">
                          <a:solidFill>
                            <a:srgbClr val="3E9C64"/>
                          </a:solidFill>
                          <a:effectLst/>
                          <a:latin typeface="Roboto" panose="02000000000000000000" pitchFamily="2" charset="0"/>
                          <a:ea typeface="Roboto" panose="02000000000000000000" pitchFamily="2" charset="0"/>
                        </a:rPr>
                        <a:t>Bitskoff</a:t>
                      </a:r>
                      <a:endParaRPr lang="en-GB" sz="900" b="0" i="0" noProof="0">
                        <a:solidFill>
                          <a:srgbClr val="3E9C64"/>
                        </a:solidFill>
                        <a:effectLst/>
                        <a:latin typeface="Roboto" panose="02000000000000000000" pitchFamily="2" charset="0"/>
                        <a:ea typeface="Roboto" panose="02000000000000000000" pitchFamily="2" charset="0"/>
                      </a:endParaRPr>
                    </a:p>
                    <a:p>
                      <a:pPr algn="ctr" rtl="0" fontAlgn="base"/>
                      <a:endParaRPr lang="en-GB" sz="300" b="0" i="0" noProof="0">
                        <a:solidFill>
                          <a:srgbClr val="3E9C64"/>
                        </a:solidFill>
                        <a:effectLst/>
                        <a:latin typeface="Roboto" panose="02000000000000000000" pitchFamily="2" charset="0"/>
                        <a:ea typeface="Roboto" panose="02000000000000000000" pitchFamily="2"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Inventing Narratives:</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Night Gardener – The Fan Brothers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Description:</a:t>
                      </a:r>
                    </a:p>
                    <a:p>
                      <a:pPr marL="0" marR="0" lvl="0" indent="0" algn="ctr" defTabSz="914400" rtl="0" eaLnBrk="1" fontAlgn="base" latinLnBrk="0" hangingPunct="1">
                        <a:lnSpc>
                          <a:spcPct val="100000"/>
                        </a:lnSpc>
                        <a:spcBef>
                          <a:spcPts val="0"/>
                        </a:spcBef>
                        <a:spcAft>
                          <a:spcPts val="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Tunnel – Anthony Browne</a:t>
                      </a: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base" latinLnBrk="0" hangingPunct="1">
                        <a:lnSpc>
                          <a:spcPct val="100000"/>
                        </a:lnSpc>
                        <a:spcBef>
                          <a:spcPts val="0"/>
                        </a:spcBef>
                        <a:spcAft>
                          <a:spcPts val="0"/>
                        </a:spcAft>
                        <a:buClrTx/>
                        <a:buSzTx/>
                        <a:buFontTx/>
                        <a:buNone/>
                        <a:tabLst/>
                        <a:defRPr/>
                      </a:pPr>
                      <a:r>
                        <a:rPr lang="en-GB" sz="900" i="0" noProof="0">
                          <a:solidFill>
                            <a:schemeClr val="accent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 </a:t>
                      </a: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 </a:t>
                      </a:r>
                      <a:endParaRPr lang="en-GB" sz="900" b="0" i="0" noProof="0">
                        <a:solidFill>
                          <a:srgbClr val="3E9C64"/>
                        </a:solidFill>
                        <a:effectLst/>
                        <a:highlight>
                          <a:srgbClr val="3E9C64"/>
                        </a:highlight>
                        <a:latin typeface="Roboto" panose="02000000000000000000" pitchFamily="2" charset="0"/>
                        <a:ea typeface="Roboto" panose="02000000000000000000" pitchFamily="2" charset="0"/>
                      </a:endParaRPr>
                    </a:p>
                    <a:p>
                      <a:pPr algn="ctr" rtl="0" fontAlgn="base"/>
                      <a:endParaRPr lang="en-GB" sz="900" b="0" i="0" noProof="0">
                        <a:solidFill>
                          <a:srgbClr val="3E9C64"/>
                        </a:solidFill>
                        <a:effectLst/>
                        <a:latin typeface="Roboto" panose="02000000000000000000" pitchFamily="2" charset="0"/>
                        <a:ea typeface="Roboto" panose="02000000000000000000" pitchFamily="2" charset="0"/>
                      </a:endParaRPr>
                    </a:p>
                    <a:p>
                      <a:pPr algn="ctr">
                        <a:spcAft>
                          <a:spcPts val="300"/>
                        </a:spcAft>
                      </a:pPr>
                      <a:r>
                        <a:rPr lang="en-GB" sz="900" b="0" noProof="0">
                          <a:solidFill>
                            <a:schemeClr val="accent1"/>
                          </a:solidFill>
                          <a:latin typeface="Roboto" panose="02000000000000000000" pitchFamily="2" charset="0"/>
                          <a:ea typeface="Roboto" panose="02000000000000000000" pitchFamily="2" charset="0"/>
                        </a:rPr>
                        <a:t>An Emotional Menagerie – The School of Life</a:t>
                      </a:r>
                    </a:p>
                    <a:p>
                      <a:pPr marL="0" marR="0" lvl="0" indent="0" algn="ctr" defTabSz="914400" rtl="0" eaLnBrk="1" fontAlgn="auto" latinLnBrk="0" hangingPunct="1">
                        <a:lnSpc>
                          <a:spcPct val="100000"/>
                        </a:lnSpc>
                        <a:spcBef>
                          <a:spcPts val="0"/>
                        </a:spcBef>
                        <a:spcAft>
                          <a:spcPts val="3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Recounts:</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Augustus &amp; His Smile – Catherine Rayner</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Vocabulary:</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Never Smile at a Monkey – Steve Jenkins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strike="noStrike"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Africa, Amazing Africa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Atinuke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endParaRPr lang="en-GB" sz="900" b="1"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Persuasive Language</a:t>
                      </a:r>
                      <a:r>
                        <a:rPr lang="en-US" sz="95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p>
                    <a:p>
                      <a:pPr algn="ctr" rtl="0" fontAlgn="base"/>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Promise - </a:t>
                      </a:r>
                      <a:r>
                        <a:rPr lang="en-US" sz="900" b="0" i="0">
                          <a:solidFill>
                            <a:srgbClr val="3E9C64"/>
                          </a:solidFill>
                          <a:effectLst/>
                          <a:latin typeface="Roboto" panose="02000000000000000000" pitchFamily="2" charset="0"/>
                          <a:ea typeface="Roboto" panose="02000000000000000000" pitchFamily="2" charset="0"/>
                        </a:rPr>
                        <a:t>Nicola Davies</a:t>
                      </a:r>
                    </a:p>
                    <a:p>
                      <a:pPr algn="ctr" rtl="0" fontAlgn="base"/>
                      <a:endParaRPr lang="en-US" sz="900" b="0" i="0">
                        <a:solidFill>
                          <a:srgbClr val="3E9C64"/>
                        </a:solidFill>
                        <a:effectLst/>
                        <a:latin typeface="Roboto" panose="02000000000000000000" pitchFamily="2" charset="0"/>
                        <a:ea typeface="Roboto" panose="02000000000000000000" pitchFamily="2" charset="0"/>
                      </a:endParaRPr>
                    </a:p>
                    <a:p>
                      <a:pPr algn="ctr" rtl="0" fontAlgn="base"/>
                      <a:r>
                        <a:rPr lang="en-US" sz="900" b="0" i="0">
                          <a:solidFill>
                            <a:srgbClr val="3E9C64"/>
                          </a:solidFill>
                          <a:effectLst/>
                          <a:latin typeface="Roboto" panose="02000000000000000000" pitchFamily="2" charset="0"/>
                          <a:ea typeface="Roboto" panose="02000000000000000000" pitchFamily="2" charset="0"/>
                        </a:rPr>
                        <a:t> Wangari’s Trees of Peace – Jeanette Winter </a:t>
                      </a:r>
                      <a:r>
                        <a:rPr lang="en-US" sz="900" b="0" i="0">
                          <a:solidFill>
                            <a:srgbClr val="FFFFFF"/>
                          </a:solidFill>
                          <a:effectLst/>
                          <a:latin typeface="Roboto" panose="02000000000000000000" pitchFamily="2" charset="0"/>
                          <a:ea typeface="Roboto" panose="02000000000000000000" pitchFamily="2" charset="0"/>
                        </a:rPr>
                        <a:t>​</a:t>
                      </a:r>
                    </a:p>
                    <a:p>
                      <a:pPr algn="ctr">
                        <a:lnSpc>
                          <a:spcPct val="100000"/>
                        </a:lnSpc>
                        <a:spcAft>
                          <a:spcPts val="600"/>
                        </a:spcAft>
                      </a:pP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Narrative:</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Midnight Fair – Gideon </a:t>
                      </a:r>
                      <a:r>
                        <a:rPr lang="en-GB" sz="900" b="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Sterer</a:t>
                      </a: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600"/>
                        </a:spcAft>
                      </a:pPr>
                      <a:r>
                        <a:rPr lang="en-US" sz="950" b="1" i="0" strike="noStrike">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algn="ctr">
                        <a:lnSpc>
                          <a:spcPct val="100000"/>
                        </a:lnSpc>
                        <a:spcAft>
                          <a:spcPts val="600"/>
                        </a:spcAft>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Africa, Amazing Africa - Atinuke </a:t>
                      </a:r>
                      <a:endParaRPr lang="en-US" sz="900" b="1" i="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Informative Writing</a:t>
                      </a: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Welcome To Our World – </a:t>
                      </a: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Arial" panose="020B0604020202020204" pitchFamily="34" charset="0"/>
                        </a:rPr>
                        <a:t>Moira Butterfield</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(1 week)</a:t>
                      </a:r>
                      <a:endPar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Arial" panose="020B0604020202020204" pitchFamily="34"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Tree>
    <p:extLst>
      <p:ext uri="{BB962C8B-B14F-4D97-AF65-F5344CB8AC3E}">
        <p14:creationId xmlns:p14="http://schemas.microsoft.com/office/powerpoint/2010/main" val="2237628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F424E4E-11C7-4214-BA1B-68863E47BF20}"/>
              </a:ext>
            </a:extLst>
          </p:cNvPr>
          <p:cNvGraphicFramePr>
            <a:graphicFrameLocks noGrp="1"/>
          </p:cNvGraphicFramePr>
          <p:nvPr>
            <p:extLst>
              <p:ext uri="{D42A27DB-BD31-4B8C-83A1-F6EECF244321}">
                <p14:modId xmlns:p14="http://schemas.microsoft.com/office/powerpoint/2010/main" val="2395891672"/>
              </p:ext>
            </p:extLst>
          </p:nvPr>
        </p:nvGraphicFramePr>
        <p:xfrm>
          <a:off x="222248" y="893429"/>
          <a:ext cx="9185915" cy="5324489"/>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42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Jabberwocky – Lewis Carroll</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Description:</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Once Upon an Ordinary School Day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a:t>
                      </a:r>
                      <a:r>
                        <a:rPr lang="en-GB" sz="900" b="0" i="0" kern="1200" noProof="0">
                          <a:solidFill>
                            <a:schemeClr val="accent1"/>
                          </a:solidFill>
                          <a:effectLst/>
                          <a:latin typeface="Roboto" panose="02000000000000000000" pitchFamily="2" charset="0"/>
                          <a:ea typeface="Roboto" panose="02000000000000000000" pitchFamily="2" charset="0"/>
                          <a:cs typeface="+mn-cs"/>
                        </a:rPr>
                        <a:t>Colin McNaughton</a:t>
                      </a: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r>
                        <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a:t>
                      </a:r>
                      <a:endPar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latin typeface="Roboto" panose="02000000000000000000" pitchFamily="2" charset="0"/>
                          <a:ea typeface="Roboto" panose="02000000000000000000" pitchFamily="2" charset="0"/>
                        </a:rPr>
                        <a:t>Instructions: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latin typeface="Roboto" panose="02000000000000000000" pitchFamily="2" charset="0"/>
                          <a:ea typeface="Roboto" panose="02000000000000000000" pitchFamily="2" charset="0"/>
                        </a:rPr>
                        <a:t>Instructions – Neil Gaiman</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latin typeface="Roboto" panose="02000000000000000000" pitchFamily="2" charset="0"/>
                          <a:ea typeface="Roboto" panose="02000000000000000000" pitchFamily="2"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Day of the Dinosaurs – Steve Brusatte</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endParaRPr lang="en-GB" sz="90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Developing Dialogue: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Stone Age Boy – </a:t>
                      </a:r>
                      <a:r>
                        <a:rPr lang="en-GB" sz="900" i="0" noProof="0">
                          <a:solidFill>
                            <a:schemeClr val="accent1"/>
                          </a:solidFill>
                          <a:latin typeface="Roboto" panose="02000000000000000000" pitchFamily="2" charset="0"/>
                          <a:ea typeface="Roboto" panose="02000000000000000000" pitchFamily="2" charset="0"/>
                        </a:rPr>
                        <a:t>Satoshi Kitamura </a:t>
                      </a:r>
                      <a:endPar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Investigating Viewpoint: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Twisted Fairy Tales</a:t>
                      </a:r>
                    </a:p>
                    <a:p>
                      <a:pPr algn="ctr">
                        <a:lnSpc>
                          <a:spcPct val="100000"/>
                        </a:lnSpc>
                        <a:spcAft>
                          <a:spcPts val="600"/>
                        </a:spcAft>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The True Story of the Three Little Pigs – Jon Scieszka</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Discussion: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Fairy Tale Crimes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Who Pushed Humpty Dumpty &amp; Other Notorious Nursery Tale Mysteries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David Levinthal</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Reporting: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Fairy Tale Crimes</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 (2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Fact Files:</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This is How We Do It – Matt Lamothe</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Traditional Fables:</a:t>
                      </a:r>
                      <a:endPar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4">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Creating Atmosphere:</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Escape From Pompeii – Cristina </a:t>
                      </a:r>
                      <a:r>
                        <a:rPr lang="en-GB" sz="90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Balit</a:t>
                      </a: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(4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US" sz="950" b="1" i="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US" sz="900" i="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Earth Shattering Events – Robin Jacobs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US" sz="900" i="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Earth Shattering Events – Robin Jacobs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endParaRPr lang="en-GB" sz="900" b="1" noProof="0">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Persuade: </a:t>
                      </a:r>
                      <a:r>
                        <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Adverts &amp; Reviews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Izzy Gizmo – Pip Jones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Letter Writing for Different </a:t>
                      </a:r>
                      <a:b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br>
                      <a:r>
                        <a:rPr kumimoji="0" lang="en-GB" sz="950" b="1"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Purposes &amp; Audiences:</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accent1"/>
                          </a:solidFill>
                          <a:effectLst/>
                          <a:uLnTx/>
                          <a:uFillTx/>
                          <a:latin typeface="Roboto" panose="02000000000000000000" pitchFamily="2" charset="0"/>
                          <a:ea typeface="Roboto" panose="02000000000000000000" pitchFamily="2" charset="0"/>
                          <a:cs typeface="Times New Roman" panose="02020603050405020304" pitchFamily="18" charset="0"/>
                        </a:rPr>
                        <a:t>The Day The Crayons Quit – Drew Daywalt</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chemeClr val="bg1"/>
                          </a:solidFill>
                          <a:effectLst/>
                          <a:uLnTx/>
                          <a:uFillTx/>
                          <a:latin typeface="Roboto" panose="02000000000000000000" pitchFamily="2" charset="0"/>
                          <a:ea typeface="Roboto" panose="02000000000000000000" pitchFamily="2" charset="0"/>
                          <a:cs typeface="Times New Roman" panose="02020603050405020304" pitchFamily="18" charset="0"/>
                        </a:rPr>
                        <a:t>(3 weeks)</a:t>
                      </a:r>
                    </a:p>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3</a:t>
            </a:r>
          </a:p>
        </p:txBody>
      </p:sp>
    </p:spTree>
    <p:extLst>
      <p:ext uri="{BB962C8B-B14F-4D97-AF65-F5344CB8AC3E}">
        <p14:creationId xmlns:p14="http://schemas.microsoft.com/office/powerpoint/2010/main" val="3797145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F424E4E-11C7-4214-BA1B-68863E47BF20}"/>
              </a:ext>
            </a:extLst>
          </p:cNvPr>
          <p:cNvGraphicFramePr>
            <a:graphicFrameLocks noGrp="1"/>
          </p:cNvGraphicFramePr>
          <p:nvPr>
            <p:extLst>
              <p:ext uri="{D42A27DB-BD31-4B8C-83A1-F6EECF244321}">
                <p14:modId xmlns:p14="http://schemas.microsoft.com/office/powerpoint/2010/main" val="468296777"/>
              </p:ext>
            </p:extLst>
          </p:nvPr>
        </p:nvGraphicFramePr>
        <p:xfrm>
          <a:off x="222248" y="893429"/>
          <a:ext cx="9185915" cy="5324489"/>
        </p:xfrm>
        <a:graphic>
          <a:graphicData uri="http://schemas.openxmlformats.org/drawingml/2006/table">
            <a:tbl>
              <a:tblPr firstRow="1" bandRow="1">
                <a:tableStyleId>{5C22544A-7EE6-4342-B048-85BDC9FD1C3A}</a:tableStyleId>
              </a:tblPr>
              <a:tblGrid>
                <a:gridCol w="229011">
                  <a:extLst>
                    <a:ext uri="{9D8B030D-6E8A-4147-A177-3AD203B41FA5}">
                      <a16:colId xmlns:a16="http://schemas.microsoft.com/office/drawing/2014/main" val="3992725249"/>
                    </a:ext>
                  </a:extLst>
                </a:gridCol>
                <a:gridCol w="814264">
                  <a:extLst>
                    <a:ext uri="{9D8B030D-6E8A-4147-A177-3AD203B41FA5}">
                      <a16:colId xmlns:a16="http://schemas.microsoft.com/office/drawing/2014/main" val="2651868341"/>
                    </a:ext>
                  </a:extLst>
                </a:gridCol>
                <a:gridCol w="814264">
                  <a:extLst>
                    <a:ext uri="{9D8B030D-6E8A-4147-A177-3AD203B41FA5}">
                      <a16:colId xmlns:a16="http://schemas.microsoft.com/office/drawing/2014/main" val="4129289550"/>
                    </a:ext>
                  </a:extLst>
                </a:gridCol>
                <a:gridCol w="814264">
                  <a:extLst>
                    <a:ext uri="{9D8B030D-6E8A-4147-A177-3AD203B41FA5}">
                      <a16:colId xmlns:a16="http://schemas.microsoft.com/office/drawing/2014/main" val="3606215477"/>
                    </a:ext>
                  </a:extLst>
                </a:gridCol>
                <a:gridCol w="814264">
                  <a:extLst>
                    <a:ext uri="{9D8B030D-6E8A-4147-A177-3AD203B41FA5}">
                      <a16:colId xmlns:a16="http://schemas.microsoft.com/office/drawing/2014/main" val="3772626618"/>
                    </a:ext>
                  </a:extLst>
                </a:gridCol>
                <a:gridCol w="814264">
                  <a:extLst>
                    <a:ext uri="{9D8B030D-6E8A-4147-A177-3AD203B41FA5}">
                      <a16:colId xmlns:a16="http://schemas.microsoft.com/office/drawing/2014/main" val="2563548700"/>
                    </a:ext>
                  </a:extLst>
                </a:gridCol>
                <a:gridCol w="814264">
                  <a:extLst>
                    <a:ext uri="{9D8B030D-6E8A-4147-A177-3AD203B41FA5}">
                      <a16:colId xmlns:a16="http://schemas.microsoft.com/office/drawing/2014/main" val="3742635946"/>
                    </a:ext>
                  </a:extLst>
                </a:gridCol>
                <a:gridCol w="814264">
                  <a:extLst>
                    <a:ext uri="{9D8B030D-6E8A-4147-A177-3AD203B41FA5}">
                      <a16:colId xmlns:a16="http://schemas.microsoft.com/office/drawing/2014/main" val="1955941352"/>
                    </a:ext>
                  </a:extLst>
                </a:gridCol>
                <a:gridCol w="814264">
                  <a:extLst>
                    <a:ext uri="{9D8B030D-6E8A-4147-A177-3AD203B41FA5}">
                      <a16:colId xmlns:a16="http://schemas.microsoft.com/office/drawing/2014/main" val="2958490395"/>
                    </a:ext>
                  </a:extLst>
                </a:gridCol>
                <a:gridCol w="814264">
                  <a:extLst>
                    <a:ext uri="{9D8B030D-6E8A-4147-A177-3AD203B41FA5}">
                      <a16:colId xmlns:a16="http://schemas.microsoft.com/office/drawing/2014/main" val="4275979608"/>
                    </a:ext>
                  </a:extLst>
                </a:gridCol>
                <a:gridCol w="814264">
                  <a:extLst>
                    <a:ext uri="{9D8B030D-6E8A-4147-A177-3AD203B41FA5}">
                      <a16:colId xmlns:a16="http://schemas.microsoft.com/office/drawing/2014/main" val="2522365074"/>
                    </a:ext>
                  </a:extLst>
                </a:gridCol>
                <a:gridCol w="814264">
                  <a:extLst>
                    <a:ext uri="{9D8B030D-6E8A-4147-A177-3AD203B41FA5}">
                      <a16:colId xmlns:a16="http://schemas.microsoft.com/office/drawing/2014/main" val="2522228324"/>
                    </a:ext>
                  </a:extLst>
                </a:gridCol>
              </a:tblGrid>
              <a:tr h="242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noProof="0">
                        <a:solidFill>
                          <a:srgbClr val="052264"/>
                        </a:solidFill>
                      </a:endParaRPr>
                    </a:p>
                  </a:txBody>
                  <a:tcPr marL="36000" marR="36000" marT="36000" marB="3600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2</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3</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4</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5</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6</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7</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8</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9</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10</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tc>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r>
                        <a:rPr lang="en-GB" sz="1000" b="1" i="0" noProof="0">
                          <a:solidFill>
                            <a:srgbClr val="000000"/>
                          </a:solidFill>
                          <a:effectLst/>
                          <a:latin typeface="United Curriculum" pitchFamily="2" charset="0"/>
                          <a:ea typeface="Calibri" panose="020F0502020204030204" pitchFamily="34" charset="0"/>
                          <a:cs typeface="Times New Roman" panose="02020603050405020304" pitchFamily="18" charset="0"/>
                        </a:rPr>
                        <a:t>Week 11</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6E6"/>
                    </a:solidFill>
                  </a:tcPr>
                </a:tc>
                <a:extLst>
                  <a:ext uri="{0D108BD9-81ED-4DB2-BD59-A6C34878D82A}">
                    <a16:rowId xmlns:a16="http://schemas.microsoft.com/office/drawing/2014/main" val="1516369024"/>
                  </a:ext>
                </a:extLst>
              </a:tr>
              <a:tr h="16879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noProof="0">
                          <a:solidFill>
                            <a:schemeClr val="bg1"/>
                          </a:solidFill>
                          <a:latin typeface="United Curriculum" pitchFamily="2" charset="0"/>
                        </a:rPr>
                        <a:t>Autumn</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Poetry:</a:t>
                      </a:r>
                    </a:p>
                    <a:p>
                      <a:pPr algn="ctr">
                        <a:lnSpc>
                          <a:spcPct val="100000"/>
                        </a:lnSpc>
                        <a:spcAft>
                          <a:spcPts val="600"/>
                        </a:spcAft>
                      </a:pPr>
                      <a:r>
                        <a:rPr lang="en-GB" sz="900" i="0" noProof="0">
                          <a:solidFill>
                            <a:schemeClr val="accent1"/>
                          </a:solidFill>
                          <a:latin typeface="Roboto" panose="02000000000000000000" pitchFamily="2" charset="0"/>
                          <a:ea typeface="Roboto" panose="02000000000000000000" pitchFamily="2" charset="0"/>
                        </a:rPr>
                        <a:t>Poems Aloud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latin typeface="Roboto" panose="02000000000000000000" pitchFamily="2" charset="0"/>
                          <a:ea typeface="Roboto" panose="02000000000000000000" pitchFamily="2" charset="0"/>
                        </a:rPr>
                        <a:t> Joseph Coelho</a:t>
                      </a:r>
                    </a:p>
                    <a:p>
                      <a:pPr algn="ctr">
                        <a:lnSpc>
                          <a:spcPct val="100000"/>
                        </a:lnSpc>
                        <a:spcAft>
                          <a:spcPts val="600"/>
                        </a:spcAft>
                      </a:pPr>
                      <a:r>
                        <a:rPr lang="en-GB" sz="900" i="0" noProof="0">
                          <a:solidFill>
                            <a:schemeClr val="bg1"/>
                          </a:solidFill>
                          <a:latin typeface="Roboto" panose="02000000000000000000" pitchFamily="2" charset="0"/>
                          <a:ea typeface="Roboto" panose="02000000000000000000" pitchFamily="2" charset="0"/>
                        </a:rPr>
                        <a:t>(1 week)</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50" b="1"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Instructional Writing: </a:t>
                      </a:r>
                      <a:r>
                        <a:rPr kumimoji="0" lang="en-GB" sz="95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Building With Lego</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3E9C64"/>
                          </a:solidFill>
                          <a:effectLst/>
                          <a:uLnTx/>
                          <a:uFillTx/>
                          <a:latin typeface="Roboto" panose="02000000000000000000" pitchFamily="2" charset="0"/>
                          <a:ea typeface="Roboto" panose="02000000000000000000" pitchFamily="2" charset="0"/>
                          <a:cs typeface="Times New Roman" panose="02020603050405020304" pitchFamily="18" charset="0"/>
                        </a:rPr>
                        <a:t>Chop, Sizzle Wow: The Silver Spoon Comic Cookbook – Tara Stevens </a:t>
                      </a:r>
                    </a:p>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GB" sz="900" b="0" i="0" u="none" strike="noStrike" kern="1200" cap="none" spc="0" normalizeH="0" baseline="0" noProof="0">
                          <a:ln>
                            <a:noFill/>
                          </a:ln>
                          <a:solidFill>
                            <a:srgbClr val="000000"/>
                          </a:solidFill>
                          <a:effectLst/>
                          <a:uLnTx/>
                          <a:uFillTx/>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b="1" i="0" noProof="0">
                        <a:solidFill>
                          <a:schemeClr val="bg1"/>
                        </a:solidFill>
                        <a:latin typeface="Roboto" panose="02000000000000000000" pitchFamily="2" charset="0"/>
                        <a:ea typeface="Roboto" panose="02000000000000000000" pitchFamily="2"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latin typeface="Roboto" panose="02000000000000000000" pitchFamily="2" charset="0"/>
                          <a:ea typeface="Roboto" panose="02000000000000000000" pitchFamily="2" charset="0"/>
                        </a:rPr>
                        <a:t>Developing Description:</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The Building Boy – Ross Montgomery</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bg1"/>
                          </a:solidFill>
                          <a:latin typeface="Roboto" panose="02000000000000000000" pitchFamily="2" charset="0"/>
                          <a:ea typeface="Roboto" panose="02000000000000000000" pitchFamily="2" charset="0"/>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Inform: </a:t>
                      </a:r>
                    </a:p>
                    <a:p>
                      <a:pPr algn="ctr">
                        <a:lnSpc>
                          <a:spcPct val="100000"/>
                        </a:lnSpc>
                        <a:spcAft>
                          <a:spcPts val="600"/>
                        </a:spcAft>
                      </a:pPr>
                      <a:r>
                        <a:rPr lang="en-GB" sz="900" i="0" noProof="0" err="1">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Dragonology</a:t>
                      </a:r>
                      <a:r>
                        <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The Complete Book of Dragons  – Dugald Steer</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i="0" noProof="0">
                        <a:solidFill>
                          <a:schemeClr val="bg1"/>
                        </a:solidFill>
                        <a:effectLst/>
                        <a:latin typeface="Roboto" panose="02000000000000000000" pitchFamily="2" charset="0"/>
                        <a:ea typeface="Roboto" panose="02000000000000000000" pitchFamily="2" charset="0"/>
                        <a:cs typeface="Times New Roman"/>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latin typeface="Roboto" panose="02000000000000000000" pitchFamily="2" charset="0"/>
                          <a:ea typeface="Roboto" panose="02000000000000000000" pitchFamily="2" charset="0"/>
                        </a:rPr>
                        <a:t>Writing Short Stories: </a:t>
                      </a:r>
                      <a:endPar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(2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200"/>
                        </a:spcAft>
                        <a:buClrTx/>
                        <a:buSzTx/>
                        <a:buFontTx/>
                        <a:buNone/>
                        <a:tabLst/>
                        <a:defRPr/>
                      </a:pPr>
                      <a:endParaRPr lang="en-US" sz="900" b="1" i="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3916502617"/>
                  </a:ext>
                </a:extLst>
              </a:tr>
              <a:tr h="1697033">
                <a:tc>
                  <a:txBody>
                    <a:bodyPr/>
                    <a:lstStyle/>
                    <a:p>
                      <a:pPr algn="ctr"/>
                      <a:r>
                        <a:rPr lang="en-GB" sz="1000" b="1" noProof="0">
                          <a:solidFill>
                            <a:schemeClr val="bg1"/>
                          </a:solidFill>
                          <a:latin typeface="United Curriculum" pitchFamily="2" charset="0"/>
                        </a:rPr>
                        <a:t>Spring</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3">
                  <a:txBody>
                    <a:bodyPr/>
                    <a:lstStyle/>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a:endParaRPr>
                    </a:p>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Creating Narrative:</a:t>
                      </a:r>
                      <a:r>
                        <a:rPr lang="en-GB" sz="950" b="0" i="0" noProof="0">
                          <a:solidFill>
                            <a:schemeClr val="bg1"/>
                          </a:solidFill>
                          <a:effectLst/>
                          <a:latin typeface="Roboto" panose="02000000000000000000" pitchFamily="2" charset="0"/>
                          <a:ea typeface="Roboto" panose="02000000000000000000" pitchFamily="2" charset="0"/>
                          <a:cs typeface="Times New Roman"/>
                        </a:rPr>
                        <a:t> </a:t>
                      </a:r>
                      <a:br>
                        <a:rPr lang="en-GB" sz="950" b="0" i="0" noProof="0">
                          <a:solidFill>
                            <a:schemeClr val="bg1"/>
                          </a:solidFill>
                          <a:effectLst/>
                          <a:latin typeface="Roboto" panose="02000000000000000000" pitchFamily="2" charset="0"/>
                          <a:ea typeface="Roboto" panose="02000000000000000000" pitchFamily="2" charset="0"/>
                          <a:cs typeface="Times New Roman"/>
                        </a:rPr>
                      </a:br>
                      <a:r>
                        <a:rPr lang="en-GB" sz="950" b="0" i="0" noProof="0">
                          <a:solidFill>
                            <a:schemeClr val="bg1"/>
                          </a:solidFill>
                          <a:effectLst/>
                          <a:latin typeface="Roboto" panose="02000000000000000000" pitchFamily="2" charset="0"/>
                          <a:ea typeface="Roboto" panose="02000000000000000000" pitchFamily="2" charset="0"/>
                          <a:cs typeface="Times New Roman"/>
                        </a:rPr>
                        <a:t>Traditional Tales</a:t>
                      </a:r>
                    </a:p>
                    <a:p>
                      <a:pPr algn="ctr">
                        <a:lnSpc>
                          <a:spcPct val="100000"/>
                        </a:lnSpc>
                        <a:spcAft>
                          <a:spcPts val="600"/>
                        </a:spcAft>
                      </a:pPr>
                      <a:r>
                        <a:rPr lang="en-GB" sz="950" b="0" i="0" noProof="0">
                          <a:solidFill>
                            <a:schemeClr val="accent1"/>
                          </a:solidFill>
                          <a:effectLst/>
                          <a:latin typeface="Roboto" panose="02000000000000000000" pitchFamily="2" charset="0"/>
                          <a:ea typeface="Roboto" panose="02000000000000000000" pitchFamily="2" charset="0"/>
                          <a:cs typeface="Times New Roman"/>
                        </a:rPr>
                        <a:t> </a:t>
                      </a:r>
                      <a:r>
                        <a:rPr lang="en-GB" sz="900" b="0" i="0" noProof="0">
                          <a:solidFill>
                            <a:schemeClr val="accent1"/>
                          </a:solidFill>
                          <a:effectLst/>
                          <a:latin typeface="Roboto" panose="02000000000000000000" pitchFamily="2" charset="0"/>
                          <a:ea typeface="Roboto" panose="02000000000000000000" pitchFamily="2" charset="0"/>
                          <a:cs typeface="Times New Roman"/>
                        </a:rPr>
                        <a:t>Usborne Illustrated Arabian Nights</a:t>
                      </a:r>
                    </a:p>
                    <a:p>
                      <a:pPr algn="ctr">
                        <a:lnSpc>
                          <a:spcPct val="100000"/>
                        </a:lnSpc>
                        <a:spcAft>
                          <a:spcPts val="600"/>
                        </a:spcAft>
                      </a:pPr>
                      <a:r>
                        <a:rPr lang="en-GB" sz="900" b="0" i="0" noProof="0">
                          <a:solidFill>
                            <a:schemeClr val="bg1"/>
                          </a:solidFill>
                          <a:effectLst/>
                          <a:latin typeface="Roboto" panose="02000000000000000000" pitchFamily="2" charset="0"/>
                          <a:ea typeface="Roboto" panose="02000000000000000000" pitchFamily="2" charset="0"/>
                          <a:cs typeface="Times New Roman"/>
                        </a:rPr>
                        <a:t>(3 weeks)</a:t>
                      </a:r>
                    </a:p>
                    <a:p>
                      <a:pPr algn="ctr">
                        <a:lnSpc>
                          <a:spcPct val="100000"/>
                        </a:lnSpc>
                        <a:spcAft>
                          <a:spcPts val="600"/>
                        </a:spcAft>
                      </a:pPr>
                      <a:endPar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i="0" noProof="0">
                        <a:solidFill>
                          <a:schemeClr val="bg1"/>
                        </a:solidFill>
                        <a:latin typeface="Roboto" panose="02000000000000000000" pitchFamily="2" charset="0"/>
                        <a:ea typeface="Roboto" panose="02000000000000000000" pitchFamily="2" charset="0"/>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Dual Purpose Writing:</a:t>
                      </a:r>
                      <a:r>
                        <a:rPr lang="en-GB" sz="950" i="0" noProof="0">
                          <a:solidFill>
                            <a:schemeClr val="bg1"/>
                          </a:solidFill>
                          <a:effectLst/>
                          <a:latin typeface="Roboto" panose="02000000000000000000" pitchFamily="2" charset="0"/>
                          <a:ea typeface="Roboto" panose="02000000000000000000" pitchFamily="2" charset="0"/>
                          <a:cs typeface="Times New Roman"/>
                        </a:rPr>
                        <a:t> </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David Attenborough Wildlife Voiceovers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kern="1200" noProof="0">
                          <a:solidFill>
                            <a:schemeClr val="accent1"/>
                          </a:solidFill>
                          <a:effectLst/>
                          <a:latin typeface="Roboto" panose="02000000000000000000" pitchFamily="2" charset="0"/>
                          <a:ea typeface="Roboto" panose="02000000000000000000" pitchFamily="2" charset="0"/>
                          <a:cs typeface="+mn-cs"/>
                        </a:rPr>
                        <a:t>Atlas of Animal Adventures – Rachel Williams/ Emily Hawkins </a:t>
                      </a:r>
                      <a:endParaRPr lang="en-GB" sz="900" i="0" noProof="0">
                        <a:solidFill>
                          <a:schemeClr val="accent1"/>
                        </a:solidFill>
                        <a:effectLs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 (3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lnSpc>
                          <a:spcPct val="100000"/>
                        </a:lnSpc>
                        <a:spcAft>
                          <a:spcPts val="600"/>
                        </a:spcAft>
                      </a:pPr>
                      <a:endParaRPr lang="en-GB" sz="950" b="1" i="0" noProof="0">
                        <a:solidFill>
                          <a:schemeClr val="bg1"/>
                        </a:solidFill>
                        <a:effectLs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Creating Narrative:</a:t>
                      </a:r>
                      <a:endParaRPr lang="en-GB" sz="950" b="1" i="0" noProof="0">
                        <a:solidFill>
                          <a:schemeClr val="bg1"/>
                        </a:solidFill>
                        <a:effectLst/>
                        <a:highlight>
                          <a:srgbClr val="FFFF00"/>
                        </a:highligh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a:rPr>
                        <a:t>The Great Kapok Tree -- Lynn Cherry</a:t>
                      </a:r>
                      <a:endParaRPr lang="en-GB" sz="900" i="0" noProof="0">
                        <a:solidFill>
                          <a:schemeClr val="accent1"/>
                        </a:solidFill>
                        <a:effectLst/>
                        <a:highlight>
                          <a:srgbClr val="FFFF00"/>
                        </a:highligh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Persuasion:</a:t>
                      </a:r>
                      <a:r>
                        <a:rPr lang="en-GB" sz="950" i="0" noProof="0">
                          <a:solidFill>
                            <a:schemeClr val="bg1"/>
                          </a:solidFill>
                          <a:effectLst/>
                          <a:latin typeface="Roboto" panose="02000000000000000000" pitchFamily="2" charset="0"/>
                          <a:ea typeface="Roboto" panose="02000000000000000000" pitchFamily="2" charset="0"/>
                          <a:cs typeface="Times New Roman"/>
                        </a:rPr>
                        <a:t> </a:t>
                      </a:r>
                      <a:br>
                        <a:rPr lang="en-GB" sz="950" i="0" noProof="0">
                          <a:solidFill>
                            <a:schemeClr val="bg1"/>
                          </a:solidFill>
                          <a:effectLst/>
                          <a:latin typeface="Roboto" panose="02000000000000000000" pitchFamily="2" charset="0"/>
                          <a:ea typeface="Roboto" panose="02000000000000000000" pitchFamily="2" charset="0"/>
                          <a:cs typeface="Times New Roman"/>
                        </a:rPr>
                      </a:br>
                      <a:r>
                        <a:rPr lang="en-GB" sz="950" i="0" noProof="0">
                          <a:solidFill>
                            <a:schemeClr val="bg1"/>
                          </a:solidFill>
                          <a:effectLst/>
                          <a:latin typeface="Roboto" panose="02000000000000000000" pitchFamily="2" charset="0"/>
                          <a:ea typeface="Roboto" panose="02000000000000000000" pitchFamily="2" charset="0"/>
                          <a:cs typeface="Times New Roman"/>
                        </a:rPr>
                        <a:t>Save the Rainforest</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 </a:t>
                      </a:r>
                      <a:r>
                        <a:rPr lang="en-GB" sz="900" b="0" i="0" noProof="0">
                          <a:solidFill>
                            <a:srgbClr val="3E9C64"/>
                          </a:solidFill>
                          <a:latin typeface="Roboto" panose="02000000000000000000" pitchFamily="2" charset="0"/>
                          <a:ea typeface="Roboto" panose="02000000000000000000" pitchFamily="2" charset="0"/>
                        </a:rPr>
                        <a:t>There’s a ‘</a:t>
                      </a:r>
                      <a:r>
                        <a:rPr lang="en-GB" sz="900" b="0" i="0" noProof="0" err="1">
                          <a:solidFill>
                            <a:srgbClr val="3E9C64"/>
                          </a:solidFill>
                          <a:latin typeface="Roboto" panose="02000000000000000000" pitchFamily="2" charset="0"/>
                          <a:ea typeface="Roboto" panose="02000000000000000000" pitchFamily="2" charset="0"/>
                        </a:rPr>
                        <a:t>Rangtan</a:t>
                      </a:r>
                      <a:r>
                        <a:rPr lang="en-GB" sz="900" b="0" i="0" noProof="0">
                          <a:solidFill>
                            <a:srgbClr val="3E9C64"/>
                          </a:solidFill>
                          <a:latin typeface="Roboto" panose="02000000000000000000" pitchFamily="2" charset="0"/>
                          <a:ea typeface="Roboto" panose="02000000000000000000" pitchFamily="2" charset="0"/>
                        </a:rPr>
                        <a:t> in </a:t>
                      </a:r>
                      <a:br>
                        <a:rPr lang="en-GB" sz="900" b="0" i="0" noProof="0">
                          <a:solidFill>
                            <a:srgbClr val="3E9C64"/>
                          </a:solidFill>
                          <a:latin typeface="Roboto" panose="02000000000000000000" pitchFamily="2" charset="0"/>
                          <a:ea typeface="Roboto" panose="02000000000000000000" pitchFamily="2" charset="0"/>
                        </a:rPr>
                      </a:br>
                      <a:r>
                        <a:rPr lang="en-GB" sz="900" b="0" i="0" noProof="0">
                          <a:solidFill>
                            <a:srgbClr val="3E9C64"/>
                          </a:solidFill>
                          <a:latin typeface="Roboto" panose="02000000000000000000" pitchFamily="2" charset="0"/>
                          <a:ea typeface="Roboto" panose="02000000000000000000" pitchFamily="2" charset="0"/>
                        </a:rPr>
                        <a:t>my Bedroom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b="0" i="0" noProof="0">
                          <a:solidFill>
                            <a:srgbClr val="3E9C64"/>
                          </a:solidFill>
                          <a:latin typeface="Roboto" panose="02000000000000000000" pitchFamily="2" charset="0"/>
                          <a:ea typeface="Roboto" panose="02000000000000000000" pitchFamily="2" charset="0"/>
                        </a:rPr>
                        <a:t> James Sellick and </a:t>
                      </a:r>
                      <a:br>
                        <a:rPr lang="en-GB" sz="900" b="0" i="0" noProof="0">
                          <a:solidFill>
                            <a:srgbClr val="3E9C64"/>
                          </a:solidFill>
                          <a:latin typeface="Roboto" panose="02000000000000000000" pitchFamily="2" charset="0"/>
                          <a:ea typeface="Roboto" panose="02000000000000000000" pitchFamily="2" charset="0"/>
                        </a:rPr>
                      </a:br>
                      <a:r>
                        <a:rPr lang="en-GB" sz="900" b="0" i="0" noProof="0">
                          <a:solidFill>
                            <a:srgbClr val="3E9C64"/>
                          </a:solidFill>
                          <a:latin typeface="Roboto" panose="02000000000000000000" pitchFamily="2" charset="0"/>
                          <a:ea typeface="Roboto" panose="02000000000000000000" pitchFamily="2" charset="0"/>
                        </a:rPr>
                        <a:t>Frann Preston-Gannon</a:t>
                      </a: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( 3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879660222"/>
                  </a:ext>
                </a:extLst>
              </a:tr>
              <a:tr h="1697033">
                <a:tc>
                  <a:txBody>
                    <a:bodyPr/>
                    <a:lstStyle/>
                    <a:p>
                      <a:pPr algn="ctr"/>
                      <a:r>
                        <a:rPr lang="en-GB" sz="1000" b="1" noProof="0">
                          <a:solidFill>
                            <a:schemeClr val="bg1"/>
                          </a:solidFill>
                          <a:latin typeface="United Curriculum" pitchFamily="2" charset="0"/>
                        </a:rPr>
                        <a:t>Summer</a:t>
                      </a:r>
                    </a:p>
                  </a:txBody>
                  <a:tcPr marL="36000" marR="36000" marT="36000" marB="36000" vert="vert27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alpha val="60000"/>
                      </a:schemeClr>
                    </a:solidFill>
                  </a:tcPr>
                </a:tc>
                <a:tc gridSpan="3">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endPar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Writing to Entertain: </a:t>
                      </a:r>
                      <a:br>
                        <a:rPr lang="en-GB" sz="950" b="1"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br>
                      <a:r>
                        <a:rPr lang="en-GB" sz="95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Personal Recounts</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 Quick! Let’s Get Out of Here – Michael Rosen </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1" i="0" noProof="0">
                          <a:solidFill>
                            <a:schemeClr val="tx1"/>
                          </a:solidFill>
                          <a:effectLst/>
                          <a:highlight>
                            <a:srgbClr val="3E9C64"/>
                          </a:highlight>
                          <a:latin typeface="Roboto" panose="02000000000000000000" pitchFamily="2" charset="0"/>
                          <a:ea typeface="Roboto" panose="02000000000000000000" pitchFamily="2" charset="0"/>
                          <a:cs typeface="Times New Roman" panose="02020603050405020304" pitchFamily="18" charset="0"/>
                        </a:rPr>
                        <a:t>Poetry Link</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p>
                      <a:pPr algn="ctr">
                        <a:lnSpc>
                          <a:spcPct val="100000"/>
                        </a:lnSpc>
                        <a:spcAft>
                          <a:spcPts val="600"/>
                        </a:spcAft>
                      </a:pPr>
                      <a:endParaRPr lang="en-GB" sz="95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Discussion</a:t>
                      </a:r>
                      <a:r>
                        <a:rPr lang="en-GB" sz="950" i="0" noProof="0">
                          <a:solidFill>
                            <a:schemeClr val="bg1"/>
                          </a:solidFill>
                          <a:effectLst/>
                          <a:latin typeface="Roboto" panose="02000000000000000000" pitchFamily="2" charset="0"/>
                          <a:ea typeface="Roboto" panose="02000000000000000000" pitchFamily="2" charset="0"/>
                          <a:cs typeface="Times New Roman"/>
                        </a:rPr>
                        <a:t>: </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a:rPr>
                        <a:t>This or That? </a:t>
                      </a:r>
                      <a:r>
                        <a:rPr lang="en-GB" sz="900" b="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rPr>
                        <a:t>–</a:t>
                      </a:r>
                      <a:r>
                        <a:rPr lang="en-GB" sz="900" i="0" noProof="0">
                          <a:solidFill>
                            <a:schemeClr val="accent1"/>
                          </a:solidFill>
                          <a:effectLst/>
                          <a:latin typeface="Roboto" panose="02000000000000000000" pitchFamily="2" charset="0"/>
                          <a:ea typeface="Roboto" panose="02000000000000000000" pitchFamily="2" charset="0"/>
                          <a:cs typeface="Times New Roman"/>
                        </a:rPr>
                        <a:t> Pippa Goodheart</a:t>
                      </a: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panose="02020603050405020304" pitchFamily="18" charset="0"/>
                        </a:rPr>
                        <a:t>(3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3">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Author Study:</a:t>
                      </a:r>
                    </a:p>
                    <a:p>
                      <a:pPr algn="ctr">
                        <a:lnSpc>
                          <a:spcPct val="100000"/>
                        </a:lnSpc>
                        <a:spcAft>
                          <a:spcPts val="600"/>
                        </a:spcAft>
                      </a:pPr>
                      <a:r>
                        <a:rPr lang="en-GB" sz="900" i="0" noProof="0">
                          <a:solidFill>
                            <a:schemeClr val="accent1"/>
                          </a:solidFill>
                          <a:effectLst/>
                          <a:latin typeface="Roboto" panose="02000000000000000000" pitchFamily="2" charset="0"/>
                          <a:ea typeface="Roboto" panose="02000000000000000000" pitchFamily="2" charset="0"/>
                          <a:cs typeface="Times New Roman"/>
                        </a:rPr>
                        <a:t> Nicola Davies</a:t>
                      </a:r>
                      <a:endParaRPr lang="en-GB" sz="900" i="0" noProof="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(3 weeks)</a:t>
                      </a:r>
                    </a:p>
                  </a:txBody>
                  <a:tcPr marL="59144" marR="59144" marT="0" marB="0" anchor="ctr">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00000"/>
                        </a:lnSpc>
                        <a:spcAft>
                          <a:spcPts val="600"/>
                        </a:spcAft>
                      </a:pPr>
                      <a:r>
                        <a:rPr lang="en-GB" sz="950" b="1" i="0" noProof="0">
                          <a:solidFill>
                            <a:schemeClr val="bg1"/>
                          </a:solidFill>
                          <a:effectLst/>
                          <a:latin typeface="Roboto" panose="02000000000000000000" pitchFamily="2" charset="0"/>
                          <a:ea typeface="Roboto" panose="02000000000000000000" pitchFamily="2" charset="0"/>
                          <a:cs typeface="Times New Roman"/>
                        </a:rPr>
                        <a:t>Biography:</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900" b="0" i="0" noProof="0">
                          <a:solidFill>
                            <a:schemeClr val="accent1"/>
                          </a:solidFill>
                          <a:latin typeface="Roboto" panose="02000000000000000000" pitchFamily="2" charset="0"/>
                          <a:ea typeface="Roboto" panose="02000000000000000000" pitchFamily="2" charset="0"/>
                        </a:rPr>
                        <a:t>Inventors: Incredible stories of the world's most ingenious inventions – Robert Winston</a:t>
                      </a:r>
                      <a:endParaRPr lang="en-GB" sz="900" i="0" noProof="0">
                        <a:solidFill>
                          <a:schemeClr val="accent1"/>
                        </a:solidFill>
                        <a:effectLst/>
                        <a:latin typeface="Roboto" panose="02000000000000000000" pitchFamily="2" charset="0"/>
                        <a:ea typeface="Roboto" panose="02000000000000000000" pitchFamily="2" charset="0"/>
                        <a:cs typeface="Times New Roman"/>
                      </a:endParaRPr>
                    </a:p>
                    <a:p>
                      <a:pPr algn="ctr">
                        <a:lnSpc>
                          <a:spcPct val="100000"/>
                        </a:lnSpc>
                        <a:spcAft>
                          <a:spcPts val="600"/>
                        </a:spcAft>
                      </a:pPr>
                      <a:r>
                        <a:rPr lang="en-GB" sz="900" i="0" noProof="0">
                          <a:solidFill>
                            <a:schemeClr val="bg1"/>
                          </a:solidFill>
                          <a:effectLst/>
                          <a:latin typeface="Roboto" panose="02000000000000000000" pitchFamily="2" charset="0"/>
                          <a:ea typeface="Roboto" panose="02000000000000000000" pitchFamily="2" charset="0"/>
                          <a:cs typeface="Times New Roman"/>
                        </a:rPr>
                        <a:t> (2 weeks)</a:t>
                      </a:r>
                    </a:p>
                  </a:txBody>
                  <a:tcPr marL="59144" marR="59144"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pPr algn="ctr">
                        <a:lnSpc>
                          <a:spcPct val="100000"/>
                        </a:lnSpc>
                        <a:spcAft>
                          <a:spcPts val="200"/>
                        </a:spcAft>
                      </a:pPr>
                      <a:endParaRPr lang="en-US" sz="900" b="1">
                        <a:solidFill>
                          <a:srgbClr val="052264"/>
                        </a:solidFill>
                        <a:effectLst/>
                        <a:latin typeface="Calibri" panose="020F0502020204030204" pitchFamily="34" charset="0"/>
                        <a:ea typeface="Calibri" panose="020F0502020204030204" pitchFamily="34" charset="0"/>
                        <a:cs typeface="Times New Roman" panose="02020603050405020304" pitchFamily="18" charset="0"/>
                      </a:endParaRPr>
                    </a:p>
                  </a:txBody>
                  <a:tcPr marL="59144" marR="59144" marT="0" marB="0" anchor="ctr">
                    <a:lnL w="12700" cap="flat" cmpd="sng" algn="ctr">
                      <a:solidFill>
                        <a:srgbClr val="052264"/>
                      </a:solidFill>
                      <a:prstDash val="solid"/>
                      <a:round/>
                      <a:headEnd type="none" w="med" len="med"/>
                      <a:tailEnd type="none" w="med" len="med"/>
                    </a:lnL>
                    <a:lnR w="12700" cap="flat" cmpd="sng" algn="ctr">
                      <a:solidFill>
                        <a:srgbClr val="052264"/>
                      </a:solidFill>
                      <a:prstDash val="solid"/>
                      <a:round/>
                      <a:headEnd type="none" w="med" len="med"/>
                      <a:tailEnd type="none" w="med" len="med"/>
                    </a:lnR>
                    <a:lnT w="12700" cap="flat" cmpd="sng" algn="ctr">
                      <a:solidFill>
                        <a:srgbClr val="052264"/>
                      </a:solidFill>
                      <a:prstDash val="solid"/>
                      <a:round/>
                      <a:headEnd type="none" w="med" len="med"/>
                      <a:tailEnd type="none" w="med" len="med"/>
                    </a:lnT>
                    <a:lnB w="12700" cap="flat" cmpd="sng" algn="ctr">
                      <a:solidFill>
                        <a:srgbClr val="052264"/>
                      </a:solidFill>
                      <a:prstDash val="solid"/>
                      <a:round/>
                      <a:headEnd type="none" w="med" len="med"/>
                      <a:tailEnd type="none" w="med" len="med"/>
                    </a:lnB>
                    <a:noFill/>
                  </a:tcPr>
                </a:tc>
                <a:extLst>
                  <a:ext uri="{0D108BD9-81ED-4DB2-BD59-A6C34878D82A}">
                    <a16:rowId xmlns:a16="http://schemas.microsoft.com/office/drawing/2014/main" val="2375968774"/>
                  </a:ext>
                </a:extLst>
              </a:tr>
            </a:tbl>
          </a:graphicData>
        </a:graphic>
      </p:graphicFrame>
      <p:sp>
        <p:nvSpPr>
          <p:cNvPr id="3" name="Text Placeholder 2">
            <a:extLst>
              <a:ext uri="{FF2B5EF4-FFF2-40B4-BE49-F238E27FC236}">
                <a16:creationId xmlns:a16="http://schemas.microsoft.com/office/drawing/2014/main" id="{ED11BF97-F4B6-457A-96B8-550B0B138EC6}"/>
              </a:ext>
            </a:extLst>
          </p:cNvPr>
          <p:cNvSpPr>
            <a:spLocks noGrp="1"/>
          </p:cNvSpPr>
          <p:nvPr>
            <p:ph type="body" sz="quarter" idx="10"/>
          </p:nvPr>
        </p:nvSpPr>
        <p:spPr/>
        <p:txBody>
          <a:bodyPr/>
          <a:lstStyle/>
          <a:p>
            <a:r>
              <a:rPr lang="en-GB" noProof="0"/>
              <a:t>Writing Overview: </a:t>
            </a:r>
            <a:r>
              <a:rPr lang="en-GB" noProof="0">
                <a:ln w="12700">
                  <a:solidFill>
                    <a:schemeClr val="accent1"/>
                  </a:solidFill>
                </a:ln>
                <a:solidFill>
                  <a:schemeClr val="accent1"/>
                </a:solidFill>
              </a:rPr>
              <a:t>Year 4</a:t>
            </a:r>
          </a:p>
        </p:txBody>
      </p:sp>
    </p:spTree>
    <p:extLst>
      <p:ext uri="{BB962C8B-B14F-4D97-AF65-F5344CB8AC3E}">
        <p14:creationId xmlns:p14="http://schemas.microsoft.com/office/powerpoint/2010/main" val="120049530"/>
      </p:ext>
    </p:extLst>
  </p:cSld>
  <p:clrMapOvr>
    <a:masterClrMapping/>
  </p:clrMapOvr>
</p:sld>
</file>

<file path=ppt/theme/theme1.xml><?xml version="1.0" encoding="utf-8"?>
<a:theme xmlns:a="http://schemas.openxmlformats.org/drawingml/2006/main" name="Title Slide">
  <a:themeElements>
    <a:clrScheme name="UL English (Teacher Facing)">
      <a:dk1>
        <a:srgbClr val="FFFFFF"/>
      </a:dk1>
      <a:lt1>
        <a:srgbClr val="000000"/>
      </a:lt1>
      <a:dk2>
        <a:srgbClr val="E6E6E6"/>
      </a:dk2>
      <a:lt2>
        <a:srgbClr val="565656"/>
      </a:lt2>
      <a:accent1>
        <a:srgbClr val="3E9C64"/>
      </a:accent1>
      <a:accent2>
        <a:srgbClr val="D17E3F"/>
      </a:accent2>
      <a:accent3>
        <a:srgbClr val="8262A6"/>
      </a:accent3>
      <a:accent4>
        <a:srgbClr val="4E83BE"/>
      </a:accent4>
      <a:accent5>
        <a:srgbClr val="C35993"/>
      </a:accent5>
      <a:accent6>
        <a:srgbClr val="88A442"/>
      </a:accent6>
      <a:hlink>
        <a:srgbClr val="D55D5D"/>
      </a:hlink>
      <a:folHlink>
        <a:srgbClr val="40A6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acher Resources">
  <a:themeElements>
    <a:clrScheme name="UL English (Teacher Facing)">
      <a:dk1>
        <a:srgbClr val="FFFFFF"/>
      </a:dk1>
      <a:lt1>
        <a:srgbClr val="000000"/>
      </a:lt1>
      <a:dk2>
        <a:srgbClr val="E6E6E6"/>
      </a:dk2>
      <a:lt2>
        <a:srgbClr val="565656"/>
      </a:lt2>
      <a:accent1>
        <a:srgbClr val="3E9C64"/>
      </a:accent1>
      <a:accent2>
        <a:srgbClr val="D17E3F"/>
      </a:accent2>
      <a:accent3>
        <a:srgbClr val="8262A6"/>
      </a:accent3>
      <a:accent4>
        <a:srgbClr val="4E83BE"/>
      </a:accent4>
      <a:accent5>
        <a:srgbClr val="C35993"/>
      </a:accent5>
      <a:accent6>
        <a:srgbClr val="88A442"/>
      </a:accent6>
      <a:hlink>
        <a:srgbClr val="D55D5D"/>
      </a:hlink>
      <a:folHlink>
        <a:srgbClr val="40A6BA"/>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dd40a26-798e-4419-82cd-8bafc402cc20">
      <UserInfo>
        <DisplayName>Mark Stephenson</DisplayName>
        <AccountId>31</AccountId>
        <AccountType/>
      </UserInfo>
      <UserInfo>
        <DisplayName>Jessica Quinn</DisplayName>
        <AccountId>345</AccountId>
        <AccountType/>
      </UserInfo>
      <UserInfo>
        <DisplayName>Ellen Counter</DisplayName>
        <AccountId>214</AccountId>
        <AccountType/>
      </UserInfo>
      <UserInfo>
        <DisplayName>Caroline Stanley</DisplayName>
        <AccountId>40</AccountId>
        <AccountType/>
      </UserInfo>
      <UserInfo>
        <DisplayName>Tanya Hughes</DisplayName>
        <AccountId>18</AccountId>
        <AccountType/>
      </UserInfo>
      <UserInfo>
        <DisplayName>Charlie Cutler</DisplayName>
        <AccountId>30</AccountId>
        <AccountType/>
      </UserInfo>
      <UserInfo>
        <DisplayName>Emma Wileman</DisplayName>
        <AccountId>934</AccountId>
        <AccountType/>
      </UserInfo>
      <UserInfo>
        <DisplayName>Jennifer Reynolds</DisplayName>
        <AccountId>26</AccountId>
        <AccountType/>
      </UserInfo>
      <UserInfo>
        <DisplayName>Laura Goulden</DisplayName>
        <AccountId>639</AccountId>
        <AccountType/>
      </UserInfo>
      <UserInfo>
        <DisplayName>Mariu Hurriaga</DisplayName>
        <AccountId>262</AccountId>
        <AccountType/>
      </UserInfo>
    </SharedWithUsers>
    <TaxCatchAll xmlns="bdd40a26-798e-4419-82cd-8bafc402cc20" xsi:nil="true"/>
    <lcf76f155ced4ddcb4097134ff3c332f xmlns="eb27f817-6f62-42a5-b97e-5e5876e68540">
      <Terms xmlns="http://schemas.microsoft.com/office/infopath/2007/PartnerControls"/>
    </lcf76f155ced4ddcb4097134ff3c332f>
    <Formconnected xmlns="eb27f817-6f62-42a5-b97e-5e5876e68540" xsi:nil="true"/>
    <Owner xmlns="eb27f817-6f62-42a5-b97e-5e5876e68540">
      <UserInfo>
        <DisplayName/>
        <AccountId xsi:nil="true"/>
        <AccountType/>
      </UserInfo>
    </Owner>
    <Function xmlns="eb27f817-6f62-42a5-b97e-5e5876e68540" xsi:nil="true"/>
    <Stage xmlns="eb27f817-6f62-42a5-b97e-5e5876e68540" xsi:nil="true"/>
    <AsanaLink xmlns="eb27f817-6f62-42a5-b97e-5e5876e68540">
      <Url xsi:nil="true"/>
      <Description xsi:nil="true"/>
    </AsanaLink>
    <LucidLink xmlns="eb27f817-6f62-42a5-b97e-5e5876e68540">
      <Url xsi:nil="true"/>
      <Description xsi:nil="true"/>
    </LucidLink>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E6177357FBCE499A411D5506B1466F" ma:contentTypeVersion="24" ma:contentTypeDescription="Create a new document." ma:contentTypeScope="" ma:versionID="bf527dc985259dc26b03e5c05cf11602">
  <xsd:schema xmlns:xsd="http://www.w3.org/2001/XMLSchema" xmlns:xs="http://www.w3.org/2001/XMLSchema" xmlns:p="http://schemas.microsoft.com/office/2006/metadata/properties" xmlns:ns2="eb27f817-6f62-42a5-b97e-5e5876e68540" xmlns:ns3="bdd40a26-798e-4419-82cd-8bafc402cc20" targetNamespace="http://schemas.microsoft.com/office/2006/metadata/properties" ma:root="true" ma:fieldsID="0156d1a9cfc1fb01f2b4607f1678afec" ns2:_="" ns3:_="">
    <xsd:import namespace="eb27f817-6f62-42a5-b97e-5e5876e68540"/>
    <xsd:import namespace="bdd40a26-798e-4419-82cd-8bafc402cc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element ref="ns2:MediaServiceBillingMetadata" minOccurs="0"/>
                <xsd:element ref="ns2:Formconnected" minOccurs="0"/>
                <xsd:element ref="ns2:Function" minOccurs="0"/>
                <xsd:element ref="ns2:Owner" minOccurs="0"/>
                <xsd:element ref="ns2:Stage" minOccurs="0"/>
                <xsd:element ref="ns2:AsanaLink" minOccurs="0"/>
                <xsd:element ref="ns2:Lucid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7f817-6f62-42a5-b97e-5e5876e68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547d1d0-3da5-4772-b279-2d11b77b4c5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Formconnected" ma:index="24" nillable="true" ma:displayName="Form connected" ma:format="Dropdown" ma:internalName="Formconnected">
      <xsd:simpleType>
        <xsd:restriction base="dms:Choice">
          <xsd:enumeration value="Form Connected"/>
        </xsd:restriction>
      </xsd:simpleType>
    </xsd:element>
    <xsd:element name="Function" ma:index="25" nillable="true" ma:displayName="Function" ma:format="Dropdown" ma:internalName="Function">
      <xsd:simpleType>
        <xsd:union memberTypes="dms:Text">
          <xsd:simpleType>
            <xsd:restriction base="dms:Choice">
              <xsd:enumeration value="Fees"/>
              <xsd:enumeration value="Management Accounts"/>
              <xsd:enumeration value="Procurement"/>
              <xsd:enumeration value="Schools"/>
              <xsd:enumeration value="HR"/>
              <xsd:enumeration value="Data"/>
              <xsd:enumeration value="United Communities"/>
              <xsd:enumeration value="Compliance"/>
            </xsd:restriction>
          </xsd:simpleType>
        </xsd:union>
      </xsd:simpleType>
    </xsd:element>
    <xsd:element name="Owner" ma:index="26"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ge" ma:index="27" nillable="true" ma:displayName="Stage" ma:format="Dropdown" ma:internalName="Stage">
      <xsd:simpleType>
        <xsd:restriction base="dms:Choice">
          <xsd:enumeration value="Backlog"/>
          <xsd:enumeration value="Process Mapping"/>
          <xsd:enumeration value="First Draft - Out for review"/>
          <xsd:enumeration value="Solution Engineering"/>
          <xsd:enumeration value="'To Be' Proposal"/>
          <xsd:enumeration value="HOLD"/>
          <xsd:enumeration value="Choice 7"/>
        </xsd:restriction>
      </xsd:simpleType>
    </xsd:element>
    <xsd:element name="AsanaLink" ma:index="28" nillable="true" ma:displayName="Asana Link" ma:format="Hyperlink" ma:internalName="AsanaLink">
      <xsd:complexType>
        <xsd:complexContent>
          <xsd:extension base="dms:URL">
            <xsd:sequence>
              <xsd:element name="Url" type="dms:ValidUrl" minOccurs="0" nillable="true"/>
              <xsd:element name="Description" type="xsd:string" nillable="true"/>
            </xsd:sequence>
          </xsd:extension>
        </xsd:complexContent>
      </xsd:complexType>
    </xsd:element>
    <xsd:element name="LucidLink" ma:index="29" nillable="true" ma:displayName="Lucid Link" ma:description="Link to process map on Lucid" ma:format="Hyperlink" ma:internalName="Lucid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dd40a26-798e-4419-82cd-8bafc402cc2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6a694a5-b75d-4606-a410-cac4d626996e}" ma:internalName="TaxCatchAll" ma:showField="CatchAllData" ma:web="bdd40a26-798e-4419-82cd-8bafc402cc2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20F8DA-C4FB-4450-BACC-F5A742E79B9F}">
  <ds:schemaRefs>
    <ds:schemaRef ds:uri="7cdbce52-7c58-4c49-97cb-d953267058b2"/>
    <ds:schemaRef ds:uri="84283a62-dbf0-4bf3-9286-04d2ea05a3ac"/>
    <ds:schemaRef ds:uri="bdd40a26-798e-4419-82cd-8bafc402cc20"/>
    <ds:schemaRef ds:uri="eb27f817-6f62-42a5-b97e-5e5876e6854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F68F6BC-B4BA-43B5-AD07-56B60ED2D0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7f817-6f62-42a5-b97e-5e5876e68540"/>
    <ds:schemaRef ds:uri="bdd40a26-798e-4419-82cd-8bafc402cc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2A31F0-0284-4FFD-850E-478562CD718B}">
  <ds:schemaRefs>
    <ds:schemaRef ds:uri="http://schemas.microsoft.com/sharepoint/v3/contenttype/forms"/>
  </ds:schemaRefs>
</ds:datastoreItem>
</file>

<file path=docMetadata/LabelInfo.xml><?xml version="1.0" encoding="utf-8"?>
<clbl:labelList xmlns:clbl="http://schemas.microsoft.com/office/2020/mipLabelMetadata">
  <clbl:label id="{a4d068aa-090e-4f55-a950-b1b95cea1c6b}" enabled="0" method="" siteId="{a4d068aa-090e-4f55-a950-b1b95cea1c6b}" removed="1"/>
</clbl:labelList>
</file>

<file path=docProps/app.xml><?xml version="1.0" encoding="utf-8"?>
<Properties xmlns="http://schemas.openxmlformats.org/officeDocument/2006/extended-properties" xmlns:vt="http://schemas.openxmlformats.org/officeDocument/2006/docPropsVTypes">
  <Template>Office Theme</Template>
  <TotalTime>4</TotalTime>
  <Words>3475</Words>
  <Application>Microsoft Office PowerPoint</Application>
  <PresentationFormat>A4 Paper (210x297 mm)</PresentationFormat>
  <Paragraphs>666</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Title Slide</vt:lpstr>
      <vt:lpstr>Teacher 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John Lynch</cp:lastModifiedBy>
  <cp:revision>8</cp:revision>
  <cp:lastPrinted>2022-11-29T13:46:10Z</cp:lastPrinted>
  <dcterms:created xsi:type="dcterms:W3CDTF">2021-04-22T13:12:58Z</dcterms:created>
  <dcterms:modified xsi:type="dcterms:W3CDTF">2026-07-14T08:16:10Z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0x01010069E6177357FBCE499A411D5506B1466F</vt:lpwstr>
  </property>
  <property fmtid="{D5CDD505-2E9C-101B-9397-08002B2CF9AE}" pid="3" name="MediaServiceImageTags">
    <vt:lpwstr/>
  </property>
</Properties>
</file>